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0" r:id="rId2"/>
    <p:sldId id="300" r:id="rId3"/>
    <p:sldId id="280" r:id="rId4"/>
    <p:sldId id="297" r:id="rId5"/>
    <p:sldId id="303" r:id="rId6"/>
  </p:sldIdLst>
  <p:sldSz cx="9144000" cy="6858000" type="screen4x3"/>
  <p:notesSz cx="6769100" cy="9906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2A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768" autoAdjust="0"/>
  </p:normalViewPr>
  <p:slideViewPr>
    <p:cSldViewPr snapToGrid="0" snapToObjects="1">
      <p:cViewPr varScale="1">
        <p:scale>
          <a:sx n="107" d="100"/>
          <a:sy n="107" d="100"/>
        </p:scale>
        <p:origin x="165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33276" cy="495300"/>
          </a:xfrm>
          <a:prstGeom prst="rect">
            <a:avLst/>
          </a:prstGeom>
        </p:spPr>
        <p:txBody>
          <a:bodyPr vert="horz" lIns="91128" tIns="45564" rIns="91128" bIns="4556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34257" y="2"/>
            <a:ext cx="2933276" cy="495300"/>
          </a:xfrm>
          <a:prstGeom prst="rect">
            <a:avLst/>
          </a:prstGeom>
        </p:spPr>
        <p:txBody>
          <a:bodyPr vert="horz" lIns="91128" tIns="45564" rIns="91128" bIns="45564" rtlCol="0"/>
          <a:lstStyle>
            <a:lvl1pPr algn="r">
              <a:defRPr sz="1200"/>
            </a:lvl1pPr>
          </a:lstStyle>
          <a:p>
            <a:fld id="{5EB47243-285B-2741-8C7D-C88258D9CCFA}" type="datetimeFigureOut">
              <a:rPr lang="fr-FR" smtClean="0"/>
              <a:pPr/>
              <a:t>12/11/2018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408981"/>
            <a:ext cx="2933276" cy="495300"/>
          </a:xfrm>
          <a:prstGeom prst="rect">
            <a:avLst/>
          </a:prstGeom>
        </p:spPr>
        <p:txBody>
          <a:bodyPr vert="horz" lIns="91128" tIns="45564" rIns="91128" bIns="4556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34257" y="9408981"/>
            <a:ext cx="2933276" cy="495300"/>
          </a:xfrm>
          <a:prstGeom prst="rect">
            <a:avLst/>
          </a:prstGeom>
        </p:spPr>
        <p:txBody>
          <a:bodyPr vert="horz" lIns="91128" tIns="45564" rIns="91128" bIns="45564" rtlCol="0" anchor="b"/>
          <a:lstStyle>
            <a:lvl1pPr algn="r">
              <a:defRPr sz="1200"/>
            </a:lvl1pPr>
          </a:lstStyle>
          <a:p>
            <a:fld id="{C5CA9166-BC48-2C47-B9BF-6F57720E77B8}" type="slidenum">
              <a:rPr lang="fr-FR" smtClean="0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6282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33276" cy="495300"/>
          </a:xfrm>
          <a:prstGeom prst="rect">
            <a:avLst/>
          </a:prstGeom>
        </p:spPr>
        <p:txBody>
          <a:bodyPr vert="horz" lIns="91128" tIns="45564" rIns="91128" bIns="4556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34257" y="2"/>
            <a:ext cx="2933276" cy="495300"/>
          </a:xfrm>
          <a:prstGeom prst="rect">
            <a:avLst/>
          </a:prstGeom>
        </p:spPr>
        <p:txBody>
          <a:bodyPr vert="horz" lIns="91128" tIns="45564" rIns="91128" bIns="45564" rtlCol="0"/>
          <a:lstStyle>
            <a:lvl1pPr algn="r">
              <a:defRPr sz="1200"/>
            </a:lvl1pPr>
          </a:lstStyle>
          <a:p>
            <a:fld id="{7D088D39-B4EA-D24B-B9C3-6A64886EABE2}" type="datetimeFigureOut">
              <a:rPr lang="fr-FR" smtClean="0"/>
              <a:pPr/>
              <a:t>12/11/2018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28" tIns="45564" rIns="91128" bIns="4556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910" y="4705350"/>
            <a:ext cx="5415280" cy="4457700"/>
          </a:xfrm>
          <a:prstGeom prst="rect">
            <a:avLst/>
          </a:prstGeom>
        </p:spPr>
        <p:txBody>
          <a:bodyPr vert="horz" lIns="91128" tIns="45564" rIns="91128" bIns="45564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08981"/>
            <a:ext cx="2933276" cy="495300"/>
          </a:xfrm>
          <a:prstGeom prst="rect">
            <a:avLst/>
          </a:prstGeom>
        </p:spPr>
        <p:txBody>
          <a:bodyPr vert="horz" lIns="91128" tIns="45564" rIns="91128" bIns="4556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34257" y="9408981"/>
            <a:ext cx="2933276" cy="495300"/>
          </a:xfrm>
          <a:prstGeom prst="rect">
            <a:avLst/>
          </a:prstGeom>
        </p:spPr>
        <p:txBody>
          <a:bodyPr vert="horz" lIns="91128" tIns="45564" rIns="91128" bIns="45564" rtlCol="0" anchor="b"/>
          <a:lstStyle>
            <a:lvl1pPr algn="r">
              <a:defRPr sz="1200"/>
            </a:lvl1pPr>
          </a:lstStyle>
          <a:p>
            <a:fld id="{1C0E2CBA-6097-B848-A7DA-4D7BD6EB303B}" type="slidenum">
              <a:rPr lang="fr-FR" smtClean="0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0288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0E2CBA-6097-B848-A7DA-4D7BD6EB303B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0E2CBA-6097-B848-A7DA-4D7BD6EB303B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 userDrawn="1"/>
        </p:nvSpPr>
        <p:spPr>
          <a:xfrm flipV="1">
            <a:off x="0" y="-6"/>
            <a:ext cx="9144000" cy="4429827"/>
          </a:xfrm>
          <a:prstGeom prst="rtTriangle">
            <a:avLst/>
          </a:prstGeom>
          <a:solidFill>
            <a:srgbClr val="009DE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Sous-titre 2"/>
          <p:cNvSpPr>
            <a:spLocks noGrp="1"/>
          </p:cNvSpPr>
          <p:nvPr>
            <p:ph type="subTitle" idx="1"/>
          </p:nvPr>
        </p:nvSpPr>
        <p:spPr>
          <a:xfrm>
            <a:off x="1989073" y="2341150"/>
            <a:ext cx="5462301" cy="2083093"/>
          </a:xfrm>
          <a:prstGeom prst="rect">
            <a:avLst/>
          </a:prstGeom>
          <a:solidFill>
            <a:srgbClr val="443A31"/>
          </a:solidFill>
        </p:spPr>
        <p:txBody>
          <a:bodyPr lIns="180000" tIns="180000" rIns="180000" bIns="180000" anchor="ctr"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Cliquez pour modifier le style des sous-titres du masque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pic>
        <p:nvPicPr>
          <p:cNvPr id="14" name="Image 13" descr="Animationx10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317" y="5350058"/>
            <a:ext cx="3184430" cy="1279341"/>
          </a:xfrm>
          <a:prstGeom prst="rect">
            <a:avLst/>
          </a:prstGeom>
        </p:spPr>
      </p:pic>
      <p:sp>
        <p:nvSpPr>
          <p:cNvPr id="15" name="Titre 14"/>
          <p:cNvSpPr>
            <a:spLocks noGrp="1"/>
          </p:cNvSpPr>
          <p:nvPr>
            <p:ph type="title"/>
          </p:nvPr>
        </p:nvSpPr>
        <p:spPr>
          <a:xfrm>
            <a:off x="203199" y="262056"/>
            <a:ext cx="6400800" cy="206651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0068691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4" name="Image 3" descr="Animationx10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12" y="2703766"/>
            <a:ext cx="7688302" cy="3088766"/>
          </a:xfrm>
          <a:prstGeom prst="rect">
            <a:avLst/>
          </a:prstGeom>
        </p:spPr>
      </p:pic>
      <p:sp>
        <p:nvSpPr>
          <p:cNvPr id="5" name="Triangle rectangle 4"/>
          <p:cNvSpPr/>
          <p:nvPr userDrawn="1"/>
        </p:nvSpPr>
        <p:spPr>
          <a:xfrm flipV="1">
            <a:off x="0" y="-6"/>
            <a:ext cx="9144000" cy="3479806"/>
          </a:xfrm>
          <a:prstGeom prst="rtTriangl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6" name="Triangle rectangle 5"/>
          <p:cNvSpPr/>
          <p:nvPr userDrawn="1"/>
        </p:nvSpPr>
        <p:spPr>
          <a:xfrm flipH="1">
            <a:off x="0" y="6248400"/>
            <a:ext cx="9144000" cy="609600"/>
          </a:xfrm>
          <a:prstGeom prst="rtTriangle">
            <a:avLst/>
          </a:prstGeom>
          <a:solidFill>
            <a:schemeClr val="bg2"/>
          </a:solidFill>
          <a:ln w="19050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 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00650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gner un rectangle à un seul coin 6"/>
          <p:cNvSpPr/>
          <p:nvPr userDrawn="1"/>
        </p:nvSpPr>
        <p:spPr>
          <a:xfrm>
            <a:off x="0" y="-1"/>
            <a:ext cx="9156701" cy="913639"/>
          </a:xfrm>
          <a:prstGeom prst="snip1Rect">
            <a:avLst>
              <a:gd name="adj" fmla="val 4576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913638"/>
          </a:xfrm>
        </p:spPr>
        <p:txBody>
          <a:bodyPr lIns="360000">
            <a:normAutofit/>
          </a:bodyPr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279400" y="1236134"/>
            <a:ext cx="8644466" cy="4890030"/>
          </a:xfrm>
        </p:spPr>
        <p:txBody>
          <a:bodyPr>
            <a:no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 typeface="Lucida Grande"/>
              <a:buChar char="➔"/>
              <a:tabLst/>
              <a:defRPr sz="2000"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9DE0"/>
              </a:buClr>
              <a:buSzTx/>
              <a:buFont typeface="Arial"/>
              <a:buChar char="›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  <a:lvl4pPr marL="16002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4pPr>
            <a:lvl5pPr marL="20574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Cliquez pour modifier les styles du texte du masque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9DE0"/>
              </a:buClr>
              <a:buSzTx/>
              <a:buFont typeface="Arial"/>
              <a:buChar char="›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Deuxième niveau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Troisième niveau</a:t>
            </a:r>
          </a:p>
          <a:p>
            <a:pPr marL="16002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Quatrième niveau</a:t>
            </a:r>
          </a:p>
          <a:p>
            <a:pPr marL="20574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Cinquième niveau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901702" y="6654800"/>
            <a:ext cx="2133600" cy="20637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7EBC37D-7AB6-40EE-BCC7-07FE12AE2531}" type="datetime4">
              <a:rPr lang="fr-FR" smtClean="0"/>
              <a:pPr/>
              <a:t>12 novembre 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39530" y="6654800"/>
            <a:ext cx="5257800" cy="20637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Titre de votre présentation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0" y="6553200"/>
            <a:ext cx="457200" cy="304800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rgbClr val="009DE0"/>
                </a:solidFill>
              </a:defRPr>
            </a:lvl1pPr>
          </a:lstStyle>
          <a:p>
            <a:fld id="{DCE37727-CC04-7A46-938D-2CCFF056F773}" type="slidenum">
              <a:rPr lang="fr-FR" smtClean="0"/>
              <a:pPr/>
              <a:t>‹nr.›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90607" y="6404607"/>
            <a:ext cx="466094" cy="466094"/>
          </a:xfrm>
          <a:prstGeom prst="rect">
            <a:avLst/>
          </a:prstGeom>
        </p:spPr>
      </p:pic>
      <p:cxnSp>
        <p:nvCxnSpPr>
          <p:cNvPr id="10" name="Connecteur droit 9"/>
          <p:cNvCxnSpPr/>
          <p:nvPr userDrawn="1"/>
        </p:nvCxnSpPr>
        <p:spPr>
          <a:xfrm flipV="1">
            <a:off x="3001433" y="6653212"/>
            <a:ext cx="97367" cy="204788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7006937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61534"/>
            <a:ext cx="4038600" cy="4864630"/>
          </a:xfrm>
        </p:spPr>
        <p:txBody>
          <a:bodyPr/>
          <a:lstStyle>
            <a:lvl1pPr marL="342900" indent="-342900">
              <a:buClr>
                <a:schemeClr val="accent6"/>
              </a:buClr>
              <a:buFont typeface="Brix Slab Bold" pitchFamily="50" charset="0"/>
              <a:buChar char="→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61534"/>
            <a:ext cx="4038600" cy="4864629"/>
          </a:xfrm>
        </p:spPr>
        <p:txBody>
          <a:bodyPr/>
          <a:lstStyle>
            <a:lvl1pPr marL="342900" indent="-342900">
              <a:buClr>
                <a:schemeClr val="accent6"/>
              </a:buClr>
              <a:buFont typeface="Brix Slab Bold" pitchFamily="50" charset="0"/>
              <a:buChar char="→"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Rogner un rectangle à un seul coin 8"/>
          <p:cNvSpPr/>
          <p:nvPr userDrawn="1"/>
        </p:nvSpPr>
        <p:spPr>
          <a:xfrm>
            <a:off x="0" y="-1"/>
            <a:ext cx="9156701" cy="913639"/>
          </a:xfrm>
          <a:prstGeom prst="snip1Rect">
            <a:avLst>
              <a:gd name="adj" fmla="val 4576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913638"/>
          </a:xfrm>
        </p:spPr>
        <p:txBody>
          <a:bodyPr lIns="360000">
            <a:normAutofit/>
          </a:bodyPr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90607" y="6404607"/>
            <a:ext cx="466094" cy="466094"/>
          </a:xfrm>
          <a:prstGeom prst="rect">
            <a:avLst/>
          </a:prstGeom>
        </p:spPr>
      </p:pic>
      <p:sp>
        <p:nvSpPr>
          <p:cNvPr id="1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901702" y="6654800"/>
            <a:ext cx="2133600" cy="20637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6726B8A-30E0-4726-81CE-A8AF5D7CF776}" type="datetime4">
              <a:rPr lang="fr-FR" smtClean="0"/>
              <a:pPr/>
              <a:t>12 novembre 2018</a:t>
            </a:fld>
            <a:endParaRPr lang="fr-FR" dirty="0"/>
          </a:p>
        </p:txBody>
      </p:sp>
      <p:sp>
        <p:nvSpPr>
          <p:cNvPr id="1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39530" y="6654800"/>
            <a:ext cx="5257800" cy="20637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Titre de votre présentation</a:t>
            </a:r>
            <a:endParaRPr lang="fr-FR"/>
          </a:p>
        </p:txBody>
      </p:sp>
      <p:sp>
        <p:nvSpPr>
          <p:cNvPr id="1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0" y="6553200"/>
            <a:ext cx="457200" cy="304800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rgbClr val="009DE0"/>
                </a:solidFill>
              </a:defRPr>
            </a:lvl1pPr>
          </a:lstStyle>
          <a:p>
            <a:fld id="{DCE37727-CC04-7A46-938D-2CCFF056F773}" type="slidenum">
              <a:rPr lang="fr-FR" smtClean="0"/>
              <a:pPr/>
              <a:t>‹nr.›</a:t>
            </a:fld>
            <a:endParaRPr lang="fr-FR"/>
          </a:p>
        </p:txBody>
      </p:sp>
      <p:cxnSp>
        <p:nvCxnSpPr>
          <p:cNvPr id="19" name="Connecteur droit 18"/>
          <p:cNvCxnSpPr/>
          <p:nvPr userDrawn="1"/>
        </p:nvCxnSpPr>
        <p:spPr>
          <a:xfrm flipV="1">
            <a:off x="3001433" y="6653212"/>
            <a:ext cx="97367" cy="204788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951979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157193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 userDrawn="1"/>
        </p:nvSpPr>
        <p:spPr>
          <a:xfrm>
            <a:off x="429444" y="5759564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009DE0"/>
                </a:solidFill>
              </a:rPr>
              <a:t>Chapitre 2</a:t>
            </a:r>
            <a:endParaRPr lang="fr-FR" sz="3200" dirty="0">
              <a:solidFill>
                <a:srgbClr val="009DE0"/>
              </a:solidFill>
            </a:endParaRPr>
          </a:p>
        </p:txBody>
      </p:sp>
      <p:sp>
        <p:nvSpPr>
          <p:cNvPr id="8" name="Triangle isocèle 7"/>
          <p:cNvSpPr/>
          <p:nvPr userDrawn="1"/>
        </p:nvSpPr>
        <p:spPr>
          <a:xfrm rot="10800000">
            <a:off x="0" y="0"/>
            <a:ext cx="9144000" cy="5157192"/>
          </a:xfrm>
          <a:prstGeom prst="triangle">
            <a:avLst>
              <a:gd name="adj" fmla="val 100000"/>
            </a:avLst>
          </a:prstGeom>
          <a:solidFill>
            <a:srgbClr val="443A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noFill/>
              </a:ln>
            </a:endParaRPr>
          </a:p>
        </p:txBody>
      </p:sp>
      <p:pic>
        <p:nvPicPr>
          <p:cNvPr id="9" name="Image 8" descr="Animationx10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492" y="5668744"/>
            <a:ext cx="1977280" cy="794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196699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ChangeAspect="1"/>
          </p:cNvPicPr>
          <p:nvPr userDrawn="1"/>
        </p:nvPicPr>
        <p:blipFill>
          <a:blip r:embed="rId2"/>
          <a:srcRect t="18855" b="18855"/>
          <a:stretch>
            <a:fillRect/>
          </a:stretch>
        </p:blipFill>
        <p:spPr>
          <a:xfrm>
            <a:off x="4174859" y="1308100"/>
            <a:ext cx="4622000" cy="3022601"/>
          </a:xfrm>
          <a:prstGeom prst="rect">
            <a:avLst/>
          </a:prstGeom>
          <a:ln>
            <a:solidFill>
              <a:srgbClr val="009DE0"/>
            </a:solidFill>
          </a:ln>
        </p:spPr>
      </p:pic>
      <p:sp>
        <p:nvSpPr>
          <p:cNvPr id="5" name="Triangle rectangle 4"/>
          <p:cNvSpPr/>
          <p:nvPr userDrawn="1"/>
        </p:nvSpPr>
        <p:spPr>
          <a:xfrm flipH="1">
            <a:off x="7980618" y="3597542"/>
            <a:ext cx="816241" cy="733159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 userDrawn="1"/>
        </p:nvSpPr>
        <p:spPr>
          <a:xfrm>
            <a:off x="6714238" y="4390891"/>
            <a:ext cx="208262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200" baseline="30000" dirty="0" err="1"/>
              <a:t>reptiumende</a:t>
            </a:r>
            <a:r>
              <a:rPr lang="fr-FR" sz="1200" baseline="30000" dirty="0"/>
              <a:t> </a:t>
            </a:r>
            <a:r>
              <a:rPr lang="fr-FR" sz="1200" baseline="30000" dirty="0" err="1"/>
              <a:t>re</a:t>
            </a:r>
            <a:r>
              <a:rPr lang="fr-FR" sz="1200" baseline="30000" dirty="0"/>
              <a:t> </a:t>
            </a:r>
            <a:r>
              <a:rPr lang="fr-FR" sz="1200" baseline="30000" dirty="0" err="1"/>
              <a:t>omnisinis</a:t>
            </a:r>
            <a:r>
              <a:rPr lang="fr-FR" sz="1200" baseline="30000" dirty="0"/>
              <a:t> </a:t>
            </a:r>
            <a:r>
              <a:rPr lang="fr-FR" sz="1200" baseline="30000" dirty="0" err="1"/>
              <a:t>dolori</a:t>
            </a:r>
            <a:r>
              <a:rPr lang="fr-FR" sz="1200" baseline="30000" dirty="0"/>
              <a:t> </a:t>
            </a:r>
            <a:r>
              <a:rPr lang="fr-FR" sz="1200" baseline="30000" dirty="0" err="1"/>
              <a:t>blaccup</a:t>
            </a:r>
            <a:endParaRPr lang="fr-FR" sz="1200" dirty="0"/>
          </a:p>
        </p:txBody>
      </p:sp>
      <p:sp>
        <p:nvSpPr>
          <p:cNvPr id="7" name="ZoneTexte 6"/>
          <p:cNvSpPr txBox="1"/>
          <p:nvPr userDrawn="1"/>
        </p:nvSpPr>
        <p:spPr>
          <a:xfrm>
            <a:off x="4174859" y="4795579"/>
            <a:ext cx="4545800" cy="14628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280800" rtlCol="0">
            <a:noAutofit/>
          </a:bodyPr>
          <a:lstStyle/>
          <a:p>
            <a:pPr>
              <a:buSzPct val="90000"/>
            </a:pPr>
            <a:r>
              <a:rPr lang="fr-FR" baseline="30000" dirty="0" err="1">
                <a:solidFill>
                  <a:srgbClr val="FFFFFF"/>
                </a:solidFill>
              </a:rPr>
              <a:t>Itas</a:t>
            </a:r>
            <a:r>
              <a:rPr lang="fr-FR" baseline="30000" dirty="0">
                <a:solidFill>
                  <a:srgbClr val="FFFFFF"/>
                </a:solidFill>
              </a:rPr>
              <a:t> </a:t>
            </a:r>
            <a:r>
              <a:rPr lang="fr-FR" baseline="30000" dirty="0" err="1">
                <a:solidFill>
                  <a:srgbClr val="FFFFFF"/>
                </a:solidFill>
              </a:rPr>
              <a:t>eaquis</a:t>
            </a:r>
            <a:r>
              <a:rPr lang="fr-FR" baseline="30000" dirty="0">
                <a:solidFill>
                  <a:srgbClr val="FFFFFF"/>
                </a:solidFill>
              </a:rPr>
              <a:t> et </a:t>
            </a:r>
            <a:r>
              <a:rPr lang="fr-FR" b="1" baseline="30000" dirty="0" err="1">
                <a:solidFill>
                  <a:srgbClr val="FFFFFF"/>
                </a:solidFill>
              </a:rPr>
              <a:t>excerferum</a:t>
            </a:r>
            <a:r>
              <a:rPr lang="fr-FR" b="1" baseline="30000" dirty="0">
                <a:solidFill>
                  <a:srgbClr val="FFFFFF"/>
                </a:solidFill>
              </a:rPr>
              <a:t> </a:t>
            </a:r>
            <a:r>
              <a:rPr lang="fr-FR" b="1" baseline="30000" dirty="0" err="1">
                <a:solidFill>
                  <a:srgbClr val="FFFFFF"/>
                </a:solidFill>
              </a:rPr>
              <a:t>nuscien</a:t>
            </a:r>
            <a:r>
              <a:rPr lang="fr-FR" b="1" baseline="30000" dirty="0">
                <a:solidFill>
                  <a:srgbClr val="FFFFFF"/>
                </a:solidFill>
              </a:rPr>
              <a:t> </a:t>
            </a:r>
            <a:r>
              <a:rPr lang="fr-FR" baseline="30000" dirty="0" err="1">
                <a:solidFill>
                  <a:srgbClr val="FFFFFF"/>
                </a:solidFill>
              </a:rPr>
              <a:t>ditione</a:t>
            </a:r>
            <a:r>
              <a:rPr lang="fr-FR" baseline="30000" dirty="0">
                <a:solidFill>
                  <a:srgbClr val="FFFFFF"/>
                </a:solidFill>
              </a:rPr>
              <a:t> </a:t>
            </a:r>
            <a:r>
              <a:rPr lang="fr-FR" baseline="30000" dirty="0" err="1">
                <a:solidFill>
                  <a:srgbClr val="FFFFFF"/>
                </a:solidFill>
              </a:rPr>
              <a:t>dic</a:t>
            </a:r>
            <a:r>
              <a:rPr lang="fr-FR" baseline="30000" dirty="0">
                <a:solidFill>
                  <a:srgbClr val="FFFFFF"/>
                </a:solidFill>
              </a:rPr>
              <a:t> tem </a:t>
            </a:r>
            <a:r>
              <a:rPr lang="fr-FR" baseline="30000" dirty="0" err="1">
                <a:solidFill>
                  <a:srgbClr val="FFFFFF"/>
                </a:solidFill>
              </a:rPr>
              <a:t>hiciliciist</a:t>
            </a:r>
            <a:r>
              <a:rPr lang="fr-FR" baseline="30000" dirty="0">
                <a:solidFill>
                  <a:srgbClr val="FFFFFF"/>
                </a:solidFill>
              </a:rPr>
              <a:t>, con rem </a:t>
            </a:r>
            <a:r>
              <a:rPr lang="fr-FR" baseline="30000" dirty="0" err="1">
                <a:solidFill>
                  <a:srgbClr val="FFFFFF"/>
                </a:solidFill>
              </a:rPr>
              <a:t>aut</a:t>
            </a:r>
            <a:r>
              <a:rPr lang="fr-FR" baseline="30000" dirty="0">
                <a:solidFill>
                  <a:srgbClr val="FFFFFF"/>
                </a:solidFill>
              </a:rPr>
              <a:t> </a:t>
            </a:r>
            <a:r>
              <a:rPr lang="fr-FR" baseline="30000" dirty="0" err="1">
                <a:solidFill>
                  <a:srgbClr val="FFFFFF"/>
                </a:solidFill>
              </a:rPr>
              <a:t>volest</a:t>
            </a:r>
            <a:r>
              <a:rPr lang="fr-FR" baseline="30000" dirty="0">
                <a:solidFill>
                  <a:srgbClr val="FFFFFF"/>
                </a:solidFill>
              </a:rPr>
              <a:t>, </a:t>
            </a:r>
            <a:r>
              <a:rPr lang="fr-FR" baseline="30000" dirty="0" err="1">
                <a:solidFill>
                  <a:srgbClr val="FFFFFF"/>
                </a:solidFill>
              </a:rPr>
              <a:t>sedi</a:t>
            </a:r>
            <a:r>
              <a:rPr lang="fr-FR" baseline="30000" dirty="0">
                <a:solidFill>
                  <a:srgbClr val="FFFFFF"/>
                </a:solidFill>
              </a:rPr>
              <a:t> doles </a:t>
            </a:r>
            <a:r>
              <a:rPr lang="fr-FR" baseline="30000" dirty="0" err="1">
                <a:solidFill>
                  <a:srgbClr val="FFFFFF"/>
                </a:solidFill>
              </a:rPr>
              <a:t>erro</a:t>
            </a:r>
            <a:r>
              <a:rPr lang="fr-FR" baseline="30000" dirty="0">
                <a:solidFill>
                  <a:srgbClr val="FFFFFF"/>
                </a:solidFill>
              </a:rPr>
              <a:t> te sa </a:t>
            </a:r>
            <a:r>
              <a:rPr lang="fr-FR" baseline="30000" dirty="0" err="1">
                <a:solidFill>
                  <a:srgbClr val="FFFFFF"/>
                </a:solidFill>
              </a:rPr>
              <a:t>sam</a:t>
            </a:r>
            <a:r>
              <a:rPr lang="fr-FR" baseline="30000" dirty="0">
                <a:solidFill>
                  <a:srgbClr val="FFFFFF"/>
                </a:solidFill>
              </a:rPr>
              <a:t> </a:t>
            </a:r>
            <a:r>
              <a:rPr lang="fr-FR" baseline="30000" dirty="0" err="1">
                <a:solidFill>
                  <a:srgbClr val="FFFFFF"/>
                </a:solidFill>
              </a:rPr>
              <a:t>volum</a:t>
            </a:r>
            <a:r>
              <a:rPr lang="fr-FR" baseline="30000" dirty="0">
                <a:solidFill>
                  <a:srgbClr val="FFFFFF"/>
                </a:solidFill>
              </a:rPr>
              <a:t> </a:t>
            </a:r>
            <a:r>
              <a:rPr lang="fr-FR" baseline="30000" dirty="0" err="1">
                <a:solidFill>
                  <a:srgbClr val="FFFFFF"/>
                </a:solidFill>
              </a:rPr>
              <a:t>dolumqui</a:t>
            </a:r>
            <a:r>
              <a:rPr lang="fr-FR" baseline="30000" dirty="0">
                <a:solidFill>
                  <a:srgbClr val="FFFFFF"/>
                </a:solidFill>
              </a:rPr>
              <a:t> </a:t>
            </a:r>
            <a:r>
              <a:rPr lang="fr-FR" baseline="30000" dirty="0" err="1">
                <a:solidFill>
                  <a:srgbClr val="FFFFFF"/>
                </a:solidFill>
              </a:rPr>
              <a:t>aceprae</a:t>
            </a:r>
            <a:r>
              <a:rPr lang="fr-FR" baseline="30000" dirty="0">
                <a:solidFill>
                  <a:srgbClr val="FFFFFF"/>
                </a:solidFill>
              </a:rPr>
              <a:t> </a:t>
            </a:r>
            <a:r>
              <a:rPr lang="fr-FR" baseline="30000" dirty="0" err="1">
                <a:solidFill>
                  <a:srgbClr val="FFFFFF"/>
                </a:solidFill>
              </a:rPr>
              <a:t>eicipsa</a:t>
            </a:r>
            <a:r>
              <a:rPr lang="fr-FR" baseline="30000" dirty="0">
                <a:solidFill>
                  <a:srgbClr val="FFFFFF"/>
                </a:solidFill>
              </a:rPr>
              <a:t> </a:t>
            </a:r>
            <a:r>
              <a:rPr lang="fr-FR" baseline="30000" dirty="0" err="1" smtClean="0">
                <a:solidFill>
                  <a:srgbClr val="FFFFFF"/>
                </a:solidFill>
              </a:rPr>
              <a:t>pelesequod</a:t>
            </a:r>
            <a:endParaRPr lang="fr-FR" baseline="30000" dirty="0">
              <a:solidFill>
                <a:srgbClr val="FFFFFF"/>
              </a:solidFill>
            </a:endParaRPr>
          </a:p>
        </p:txBody>
      </p:sp>
      <p:sp>
        <p:nvSpPr>
          <p:cNvPr id="8" name="Espace réservé du contenu 2"/>
          <p:cNvSpPr txBox="1">
            <a:spLocks/>
          </p:cNvSpPr>
          <p:nvPr userDrawn="1"/>
        </p:nvSpPr>
        <p:spPr>
          <a:xfrm>
            <a:off x="4064709" y="4648519"/>
            <a:ext cx="934850" cy="294122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1"/>
            </a:solidFill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108000"/>
              <a:buFont typeface="Lucida Grande"/>
              <a:buChar char="❯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37600" indent="-176400" algn="l" defTabSz="4572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/>
              <a:buChar char="›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24800" indent="-15840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7020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044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Lucida Grande"/>
              <a:buNone/>
            </a:pPr>
            <a:r>
              <a:rPr lang="fr-FR" sz="1200" b="1" dirty="0" smtClean="0">
                <a:solidFill>
                  <a:schemeClr val="accent1"/>
                </a:solidFill>
              </a:rPr>
              <a:t>titre</a:t>
            </a:r>
            <a:endParaRPr lang="fr-FR" sz="1200" b="1" dirty="0">
              <a:solidFill>
                <a:schemeClr val="accent1"/>
              </a:solidFill>
            </a:endParaRPr>
          </a:p>
        </p:txBody>
      </p:sp>
      <p:sp>
        <p:nvSpPr>
          <p:cNvPr id="9" name="Espace réservé du contenu 2"/>
          <p:cNvSpPr txBox="1">
            <a:spLocks/>
          </p:cNvSpPr>
          <p:nvPr userDrawn="1"/>
        </p:nvSpPr>
        <p:spPr>
          <a:xfrm>
            <a:off x="4064709" y="1109195"/>
            <a:ext cx="1959241" cy="362838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108000"/>
              <a:buFont typeface="Lucida Grande"/>
              <a:buChar char="❯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37600" indent="-176400" algn="l" defTabSz="4572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/>
              <a:buChar char="›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24800" indent="-15840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7020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044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Lucida Grande"/>
              <a:buNone/>
            </a:pPr>
            <a:r>
              <a:rPr lang="fr-FR" sz="1200" b="1" smtClean="0">
                <a:solidFill>
                  <a:srgbClr val="FFFFFF"/>
                </a:solidFill>
              </a:rPr>
              <a:t>titre</a:t>
            </a:r>
            <a:endParaRPr lang="fr-FR" sz="1200" b="1" dirty="0">
              <a:solidFill>
                <a:srgbClr val="FFFFFF"/>
              </a:solidFill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>
            <a:off x="330200" y="1308100"/>
            <a:ext cx="3594100" cy="50965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tIns="280800" rtlCol="0">
            <a:noAutofit/>
          </a:bodyPr>
          <a:lstStyle/>
          <a:p>
            <a:pPr>
              <a:buSzPct val="90000"/>
            </a:pPr>
            <a:r>
              <a:rPr lang="fr-FR" sz="3200" b="1" baseline="30000" dirty="0" err="1"/>
              <a:t>Itas</a:t>
            </a:r>
            <a:r>
              <a:rPr lang="fr-FR" sz="3200" b="1" baseline="30000" dirty="0"/>
              <a:t> </a:t>
            </a:r>
            <a:r>
              <a:rPr lang="fr-FR" sz="3200" b="1" baseline="30000" dirty="0" err="1"/>
              <a:t>eaquis</a:t>
            </a:r>
            <a:r>
              <a:rPr lang="fr-FR" sz="3200" b="1" baseline="30000" dirty="0"/>
              <a:t> et </a:t>
            </a:r>
            <a:endParaRPr lang="fr-FR" sz="3200" b="1" baseline="30000" dirty="0" smtClean="0"/>
          </a:p>
          <a:p>
            <a:pPr>
              <a:buSzPct val="90000"/>
            </a:pPr>
            <a:r>
              <a:rPr lang="fr-FR" sz="2400" b="1" baseline="30000" dirty="0" err="1" smtClean="0"/>
              <a:t>excerferum</a:t>
            </a:r>
            <a:r>
              <a:rPr lang="fr-FR" sz="2400" b="1" baseline="30000" dirty="0" smtClean="0"/>
              <a:t> </a:t>
            </a:r>
            <a:r>
              <a:rPr lang="fr-FR" sz="2400" b="1" baseline="30000" dirty="0" err="1"/>
              <a:t>nuscien</a:t>
            </a:r>
            <a:r>
              <a:rPr lang="fr-FR" sz="2400" b="1" baseline="30000" dirty="0"/>
              <a:t> </a:t>
            </a:r>
            <a:r>
              <a:rPr lang="fr-FR" sz="2400" baseline="30000" dirty="0" err="1"/>
              <a:t>ditione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dic</a:t>
            </a:r>
            <a:r>
              <a:rPr lang="fr-FR" sz="2400" baseline="30000" dirty="0"/>
              <a:t> tem </a:t>
            </a:r>
            <a:r>
              <a:rPr lang="fr-FR" sz="2400" baseline="30000" dirty="0" err="1"/>
              <a:t>hiciliciist</a:t>
            </a:r>
            <a:r>
              <a:rPr lang="fr-FR" sz="2400" baseline="30000" dirty="0"/>
              <a:t>, con rem </a:t>
            </a:r>
            <a:r>
              <a:rPr lang="fr-FR" sz="2400" baseline="30000" dirty="0" err="1"/>
              <a:t>aut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volest</a:t>
            </a:r>
            <a:r>
              <a:rPr lang="fr-FR" sz="2400" baseline="30000" dirty="0"/>
              <a:t>, </a:t>
            </a:r>
            <a:r>
              <a:rPr lang="fr-FR" sz="2400" baseline="30000" dirty="0" err="1"/>
              <a:t>sedi</a:t>
            </a:r>
            <a:r>
              <a:rPr lang="fr-FR" sz="2400" baseline="30000" dirty="0"/>
              <a:t> doles </a:t>
            </a:r>
            <a:r>
              <a:rPr lang="fr-FR" sz="2400" baseline="30000" dirty="0" err="1"/>
              <a:t>erro</a:t>
            </a:r>
            <a:r>
              <a:rPr lang="fr-FR" sz="2400" baseline="30000" dirty="0"/>
              <a:t> te sa </a:t>
            </a:r>
            <a:r>
              <a:rPr lang="fr-FR" sz="2400" baseline="30000" dirty="0" err="1"/>
              <a:t>sam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volum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dolumqui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aceprae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eicipsa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pelesequod</a:t>
            </a:r>
            <a:r>
              <a:rPr lang="fr-FR" sz="2400" baseline="30000" dirty="0"/>
              <a:t> que cum </a:t>
            </a:r>
            <a:r>
              <a:rPr lang="fr-FR" sz="2400" baseline="30000" dirty="0" err="1"/>
              <a:t>hicieni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hillant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endi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consequ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iduciet</a:t>
            </a:r>
            <a:r>
              <a:rPr lang="fr-FR" sz="2400" baseline="30000" dirty="0"/>
              <a:t> ut </a:t>
            </a:r>
            <a:r>
              <a:rPr lang="fr-FR" sz="2400" baseline="30000" dirty="0" err="1"/>
              <a:t>lab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int</a:t>
            </a:r>
            <a:r>
              <a:rPr lang="fr-FR" sz="2400" baseline="30000" dirty="0"/>
              <a:t>.</a:t>
            </a:r>
          </a:p>
          <a:p>
            <a:pPr marL="180975" indent="-165100">
              <a:buClr>
                <a:schemeClr val="accent6"/>
              </a:buClr>
              <a:buSzPct val="50000"/>
              <a:buFont typeface="Arial" panose="020B0604020202020204" pitchFamily="34" charset="0"/>
              <a:buChar char="›"/>
            </a:pPr>
            <a:r>
              <a:rPr lang="fr-FR" sz="2400" baseline="30000" dirty="0" err="1"/>
              <a:t>Ficiunt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dolupta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cone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poris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autaquu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ndamus</a:t>
            </a:r>
            <a:r>
              <a:rPr lang="fr-FR" sz="2400" baseline="30000" dirty="0"/>
              <a:t>, </a:t>
            </a:r>
            <a:r>
              <a:rPr lang="fr-FR" sz="2400" baseline="30000" dirty="0" err="1"/>
              <a:t>cusciisque</a:t>
            </a:r>
            <a:r>
              <a:rPr lang="fr-FR" sz="2400" baseline="30000" dirty="0"/>
              <a:t> mo tem </a:t>
            </a:r>
            <a:r>
              <a:rPr lang="fr-FR" sz="2400" baseline="30000" dirty="0" err="1"/>
              <a:t>aut</a:t>
            </a:r>
            <a:r>
              <a:rPr lang="fr-FR" sz="2400" baseline="30000" dirty="0"/>
              <a:t> ut </a:t>
            </a:r>
            <a:r>
              <a:rPr lang="fr-FR" sz="2400" baseline="30000" dirty="0" err="1"/>
              <a:t>fugitin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ullit</a:t>
            </a:r>
            <a:r>
              <a:rPr lang="fr-FR" sz="2400" baseline="30000" dirty="0"/>
              <a:t>, </a:t>
            </a:r>
            <a:r>
              <a:rPr lang="fr-FR" sz="2400" baseline="30000" dirty="0" err="1" smtClean="0"/>
              <a:t>iliquo</a:t>
            </a:r>
            <a:endParaRPr lang="fr-FR" sz="2400" baseline="30000" dirty="0"/>
          </a:p>
          <a:p>
            <a:pPr marL="180975" indent="-165100">
              <a:buClr>
                <a:schemeClr val="accent6"/>
              </a:buClr>
              <a:buSzPct val="50000"/>
              <a:buFont typeface="Arial" panose="020B0604020202020204" pitchFamily="34" charset="0"/>
              <a:buChar char="›"/>
            </a:pPr>
            <a:r>
              <a:rPr lang="fr-FR" sz="2400" baseline="30000" dirty="0" err="1" smtClean="0"/>
              <a:t>omnis</a:t>
            </a:r>
            <a:r>
              <a:rPr lang="fr-FR" sz="2400" baseline="30000" dirty="0" smtClean="0"/>
              <a:t> </a:t>
            </a:r>
            <a:r>
              <a:rPr lang="fr-FR" sz="2400" baseline="30000" dirty="0" err="1"/>
              <a:t>dolles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diorumquam</a:t>
            </a:r>
            <a:r>
              <a:rPr lang="fr-FR" sz="2400" baseline="30000" dirty="0"/>
              <a:t>, </a:t>
            </a:r>
            <a:r>
              <a:rPr lang="fr-FR" sz="2400" baseline="30000" dirty="0" err="1"/>
              <a:t>ius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sinvers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pelitia</a:t>
            </a:r>
            <a:r>
              <a:rPr lang="fr-FR" sz="2400" baseline="30000" dirty="0"/>
              <a:t> quo </a:t>
            </a:r>
            <a:r>
              <a:rPr lang="fr-FR" sz="2400" baseline="30000" dirty="0" err="1"/>
              <a:t>ea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nam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repudit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atisciam</a:t>
            </a:r>
            <a:r>
              <a:rPr lang="fr-FR" sz="2400" baseline="30000" dirty="0"/>
              <a:t> </a:t>
            </a:r>
            <a:r>
              <a:rPr lang="fr-FR" sz="2400" baseline="30000" dirty="0" err="1"/>
              <a:t>expera</a:t>
            </a:r>
            <a:r>
              <a:rPr lang="fr-FR" sz="2400" baseline="30000" dirty="0"/>
              <a:t> </a:t>
            </a:r>
            <a:r>
              <a:rPr lang="fr-FR" sz="2400" baseline="30000" dirty="0" err="1" smtClean="0"/>
              <a:t>iliciae</a:t>
            </a:r>
            <a:r>
              <a:rPr lang="fr-FR" sz="2400" baseline="30000" dirty="0" smtClean="0"/>
              <a:t> </a:t>
            </a:r>
            <a:r>
              <a:rPr lang="fr-FR" sz="2400" baseline="30000" dirty="0" err="1" smtClean="0"/>
              <a:t>cepernat</a:t>
            </a:r>
            <a:r>
              <a:rPr lang="fr-FR" sz="2400" baseline="30000" dirty="0" smtClean="0"/>
              <a:t> </a:t>
            </a:r>
            <a:r>
              <a:rPr lang="fr-FR" sz="2400" baseline="30000" dirty="0" err="1" smtClean="0"/>
              <a:t>fugitas</a:t>
            </a:r>
            <a:r>
              <a:rPr lang="fr-FR" sz="2400" baseline="30000" dirty="0" smtClean="0"/>
              <a:t> sa </a:t>
            </a:r>
            <a:r>
              <a:rPr lang="fr-FR" sz="2400" baseline="30000" dirty="0" err="1" smtClean="0"/>
              <a:t>conse</a:t>
            </a:r>
            <a:r>
              <a:rPr lang="fr-FR" sz="2400" baseline="30000" dirty="0" smtClean="0"/>
              <a:t> </a:t>
            </a:r>
            <a:r>
              <a:rPr lang="fr-FR" sz="2400" baseline="30000" dirty="0" err="1" smtClean="0"/>
              <a:t>molo</a:t>
            </a:r>
            <a:r>
              <a:rPr lang="fr-FR" sz="2400" baseline="30000" dirty="0" smtClean="0"/>
              <a:t> </a:t>
            </a:r>
            <a:r>
              <a:rPr lang="fr-FR" sz="2400" baseline="30000" dirty="0" err="1" smtClean="0"/>
              <a:t>modi</a:t>
            </a:r>
            <a:r>
              <a:rPr lang="fr-FR" sz="2400" baseline="30000" dirty="0" smtClean="0"/>
              <a:t> </a:t>
            </a:r>
            <a:r>
              <a:rPr lang="fr-FR" sz="2400" baseline="30000" dirty="0" err="1" smtClean="0"/>
              <a:t>berecti</a:t>
            </a:r>
            <a:r>
              <a:rPr lang="fr-FR" sz="2400" baseline="30000" dirty="0" smtClean="0"/>
              <a:t> tem </a:t>
            </a:r>
            <a:r>
              <a:rPr lang="fr-FR" sz="2400" baseline="30000" dirty="0" err="1" smtClean="0"/>
              <a:t>ius</a:t>
            </a:r>
            <a:r>
              <a:rPr lang="fr-FR" sz="2400" baseline="30000" dirty="0" smtClean="0"/>
              <a:t>, officie </a:t>
            </a:r>
            <a:r>
              <a:rPr lang="fr-FR" sz="2400" baseline="30000" dirty="0" err="1" smtClean="0"/>
              <a:t>ndiscipsam</a:t>
            </a:r>
            <a:endParaRPr lang="fr-FR" sz="2400" i="1" dirty="0"/>
          </a:p>
        </p:txBody>
      </p:sp>
      <p:sp>
        <p:nvSpPr>
          <p:cNvPr id="11" name="Rogner un rectangle à un seul coin 10"/>
          <p:cNvSpPr/>
          <p:nvPr userDrawn="1"/>
        </p:nvSpPr>
        <p:spPr>
          <a:xfrm>
            <a:off x="0" y="-1"/>
            <a:ext cx="9156701" cy="913639"/>
          </a:xfrm>
          <a:prstGeom prst="snip1Rect">
            <a:avLst>
              <a:gd name="adj" fmla="val 4576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913638"/>
          </a:xfrm>
        </p:spPr>
        <p:txBody>
          <a:bodyPr lIns="360000">
            <a:normAutofit/>
          </a:bodyPr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pic>
        <p:nvPicPr>
          <p:cNvPr id="21" name="Image 2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90607" y="6404607"/>
            <a:ext cx="466094" cy="466094"/>
          </a:xfrm>
          <a:prstGeom prst="rect">
            <a:avLst/>
          </a:prstGeom>
        </p:spPr>
      </p:pic>
      <p:sp>
        <p:nvSpPr>
          <p:cNvPr id="23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901702" y="6654800"/>
            <a:ext cx="2133600" cy="20637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0B56F77-67F8-4CE7-BB54-35AA23D66155}" type="datetime4">
              <a:rPr lang="fr-FR" smtClean="0"/>
              <a:pPr/>
              <a:t>12 novembre 2018</a:t>
            </a:fld>
            <a:endParaRPr lang="fr-FR" dirty="0"/>
          </a:p>
        </p:txBody>
      </p:sp>
      <p:sp>
        <p:nvSpPr>
          <p:cNvPr id="24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39530" y="6654800"/>
            <a:ext cx="5257800" cy="20637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Titre de votre présentation</a:t>
            </a:r>
            <a:endParaRPr lang="fr-FR"/>
          </a:p>
        </p:txBody>
      </p:sp>
      <p:sp>
        <p:nvSpPr>
          <p:cNvPr id="2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0" y="6553200"/>
            <a:ext cx="457200" cy="304800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rgbClr val="009DE0"/>
                </a:solidFill>
              </a:defRPr>
            </a:lvl1pPr>
          </a:lstStyle>
          <a:p>
            <a:fld id="{DCE37727-CC04-7A46-938D-2CCFF056F773}" type="slidenum">
              <a:rPr lang="fr-FR" smtClean="0"/>
              <a:pPr/>
              <a:t>‹nr.›</a:t>
            </a:fld>
            <a:endParaRPr lang="fr-FR"/>
          </a:p>
        </p:txBody>
      </p:sp>
      <p:cxnSp>
        <p:nvCxnSpPr>
          <p:cNvPr id="26" name="Connecteur droit 25"/>
          <p:cNvCxnSpPr/>
          <p:nvPr userDrawn="1"/>
        </p:nvCxnSpPr>
        <p:spPr>
          <a:xfrm flipV="1">
            <a:off x="3001433" y="6653212"/>
            <a:ext cx="97367" cy="204788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Espace réservé du contenu 2"/>
          <p:cNvSpPr txBox="1">
            <a:spLocks/>
          </p:cNvSpPr>
          <p:nvPr userDrawn="1"/>
        </p:nvSpPr>
        <p:spPr>
          <a:xfrm>
            <a:off x="168009" y="1146614"/>
            <a:ext cx="2833424" cy="288000"/>
          </a:xfrm>
          <a:prstGeom prst="rect">
            <a:avLst/>
          </a:prstGeom>
          <a:solidFill>
            <a:schemeClr val="bg2"/>
          </a:solidFill>
          <a:ln w="25400" cap="flat" cmpd="sng" algn="ctr">
            <a:noFill/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108000"/>
              <a:buFont typeface="Lucida Grande"/>
              <a:buChar char="❯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37600" indent="-176400" algn="l" defTabSz="4572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/>
              <a:buChar char="›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24800" indent="-15840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7020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044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Lucida Grande"/>
              <a:buNone/>
            </a:pPr>
            <a:r>
              <a:rPr lang="fr-FR" sz="1200" b="1" dirty="0" smtClean="0">
                <a:solidFill>
                  <a:srgbClr val="FFFFFF"/>
                </a:solidFill>
              </a:rPr>
              <a:t>titre</a:t>
            </a:r>
            <a:endParaRPr lang="fr-FR" sz="12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217051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ce réservé du contenu 3"/>
          <p:cNvPicPr>
            <a:picLocks noChangeAspect="1"/>
          </p:cNvPicPr>
          <p:nvPr userDrawn="1"/>
        </p:nvPicPr>
        <p:blipFill>
          <a:blip r:embed="rId2"/>
          <a:srcRect t="18855" b="18855"/>
          <a:stretch>
            <a:fillRect/>
          </a:stretch>
        </p:blipFill>
        <p:spPr>
          <a:xfrm>
            <a:off x="0" y="818567"/>
            <a:ext cx="9144000" cy="5439858"/>
          </a:xfrm>
          <a:prstGeom prst="rect">
            <a:avLst/>
          </a:prstGeom>
          <a:ln>
            <a:noFill/>
          </a:ln>
        </p:spPr>
      </p:pic>
      <p:sp>
        <p:nvSpPr>
          <p:cNvPr id="4" name="ZoneTexte 3"/>
          <p:cNvSpPr txBox="1"/>
          <p:nvPr userDrawn="1"/>
        </p:nvSpPr>
        <p:spPr>
          <a:xfrm>
            <a:off x="4390337" y="1575690"/>
            <a:ext cx="4361658" cy="2627048"/>
          </a:xfrm>
          <a:prstGeom prst="rect">
            <a:avLst/>
          </a:prstGeom>
          <a:solidFill>
            <a:srgbClr val="FFFFFF">
              <a:alpha val="92000"/>
            </a:srgbClr>
          </a:solidFill>
          <a:ln>
            <a:noFill/>
          </a:ln>
        </p:spPr>
        <p:txBody>
          <a:bodyPr wrap="square" tIns="280800" rtlCol="0">
            <a:noAutofit/>
          </a:bodyPr>
          <a:lstStyle/>
          <a:p>
            <a:pPr marL="355600" indent="-355600" defTabSz="541338">
              <a:spcBef>
                <a:spcPts val="1200"/>
              </a:spcBef>
              <a:buClr>
                <a:schemeClr val="accent6"/>
              </a:buClr>
              <a:buSzPct val="100000"/>
              <a:buFont typeface="Lucida Grande"/>
              <a:buChar char="➔"/>
              <a:tabLst/>
            </a:pPr>
            <a:r>
              <a:rPr lang="fr-FR" sz="2800" b="1" i="0" baseline="30000" dirty="0" err="1" smtClean="0"/>
              <a:t>excerferum</a:t>
            </a:r>
            <a:r>
              <a:rPr lang="fr-FR" sz="2800" b="1" i="0" baseline="30000" dirty="0" smtClean="0"/>
              <a:t> </a:t>
            </a:r>
            <a:r>
              <a:rPr lang="fr-FR" sz="2800" b="1" i="0" baseline="30000" dirty="0" err="1" smtClean="0"/>
              <a:t>nuscien</a:t>
            </a:r>
            <a:endParaRPr lang="fr-FR" sz="2800" b="1" i="0" baseline="30000" dirty="0"/>
          </a:p>
          <a:p>
            <a:pPr marL="355600" indent="-355600" defTabSz="541338">
              <a:spcBef>
                <a:spcPts val="1200"/>
              </a:spcBef>
              <a:buClr>
                <a:schemeClr val="accent6"/>
              </a:buClr>
              <a:buSzPct val="100000"/>
              <a:buFont typeface="Lucida Grande"/>
              <a:buChar char="➔"/>
              <a:tabLst/>
            </a:pPr>
            <a:r>
              <a:rPr lang="fr-FR" sz="2800" b="1" i="0" baseline="30000" dirty="0" err="1" smtClean="0"/>
              <a:t>ditione</a:t>
            </a:r>
            <a:r>
              <a:rPr lang="fr-FR" sz="2800" b="1" i="0" baseline="30000" dirty="0" smtClean="0"/>
              <a:t> </a:t>
            </a:r>
            <a:r>
              <a:rPr lang="fr-FR" sz="2800" b="1" i="0" baseline="30000" dirty="0" err="1"/>
              <a:t>dic</a:t>
            </a:r>
            <a:r>
              <a:rPr lang="fr-FR" sz="2800" b="1" i="0" baseline="30000" dirty="0"/>
              <a:t> tem </a:t>
            </a:r>
            <a:r>
              <a:rPr lang="fr-FR" sz="2800" b="1" i="0" baseline="30000" dirty="0" err="1"/>
              <a:t>hiciliciist</a:t>
            </a:r>
            <a:r>
              <a:rPr lang="fr-FR" sz="2800" b="1" i="0" baseline="30000" dirty="0"/>
              <a:t>, con rem </a:t>
            </a:r>
            <a:r>
              <a:rPr lang="fr-FR" sz="2800" b="1" i="0" baseline="30000" dirty="0" err="1"/>
              <a:t>aut</a:t>
            </a:r>
            <a:r>
              <a:rPr lang="fr-FR" sz="2800" b="1" i="0" baseline="30000" dirty="0"/>
              <a:t> </a:t>
            </a:r>
            <a:r>
              <a:rPr lang="fr-FR" sz="2800" b="1" i="0" baseline="30000" dirty="0" err="1"/>
              <a:t>volest</a:t>
            </a:r>
            <a:r>
              <a:rPr lang="fr-FR" sz="2800" b="1" i="0" baseline="30000" dirty="0"/>
              <a:t>, </a:t>
            </a:r>
            <a:r>
              <a:rPr lang="fr-FR" sz="2800" b="1" i="0" baseline="30000" dirty="0" err="1"/>
              <a:t>sedi</a:t>
            </a:r>
            <a:r>
              <a:rPr lang="fr-FR" sz="2800" b="1" i="0" baseline="30000" dirty="0"/>
              <a:t> doles </a:t>
            </a:r>
            <a:endParaRPr lang="fr-FR" sz="2800" b="1" i="0" baseline="30000" dirty="0" smtClean="0"/>
          </a:p>
          <a:p>
            <a:pPr marL="355600" indent="-355600" defTabSz="541338">
              <a:spcBef>
                <a:spcPts val="1200"/>
              </a:spcBef>
              <a:buClr>
                <a:schemeClr val="accent6"/>
              </a:buClr>
              <a:buSzPct val="100000"/>
              <a:buFont typeface="Lucida Grande"/>
              <a:buChar char="➔"/>
              <a:tabLst/>
            </a:pPr>
            <a:r>
              <a:rPr lang="fr-FR" sz="2800" b="1" i="0" baseline="30000" dirty="0" err="1" smtClean="0"/>
              <a:t>erro</a:t>
            </a:r>
            <a:r>
              <a:rPr lang="fr-FR" sz="2800" b="1" i="0" baseline="30000" dirty="0" smtClean="0"/>
              <a:t> </a:t>
            </a:r>
            <a:r>
              <a:rPr lang="fr-FR" sz="2800" b="1" i="0" baseline="30000" dirty="0"/>
              <a:t>te sa </a:t>
            </a:r>
            <a:r>
              <a:rPr lang="fr-FR" sz="2800" b="1" i="0" baseline="30000" dirty="0" err="1"/>
              <a:t>sam</a:t>
            </a:r>
            <a:r>
              <a:rPr lang="fr-FR" sz="2800" b="1" i="0" baseline="30000" dirty="0"/>
              <a:t> </a:t>
            </a:r>
            <a:r>
              <a:rPr lang="fr-FR" sz="2800" b="1" i="0" baseline="30000" dirty="0" err="1"/>
              <a:t>volum</a:t>
            </a:r>
            <a:r>
              <a:rPr lang="fr-FR" sz="2800" b="1" i="0" baseline="30000" dirty="0"/>
              <a:t> </a:t>
            </a:r>
            <a:r>
              <a:rPr lang="fr-FR" sz="2800" b="1" i="0" baseline="30000" dirty="0" err="1"/>
              <a:t>dolumqui</a:t>
            </a:r>
            <a:r>
              <a:rPr lang="fr-FR" sz="2800" b="1" i="0" baseline="30000" dirty="0"/>
              <a:t> </a:t>
            </a:r>
            <a:r>
              <a:rPr lang="fr-FR" sz="2800" b="1" i="0" baseline="30000" dirty="0" err="1"/>
              <a:t>aceprae</a:t>
            </a:r>
            <a:r>
              <a:rPr lang="fr-FR" sz="2800" b="1" i="0" baseline="30000" dirty="0"/>
              <a:t> </a:t>
            </a:r>
            <a:r>
              <a:rPr lang="fr-FR" sz="2800" b="1" i="0" baseline="30000" dirty="0" err="1" smtClean="0"/>
              <a:t>eicipsa</a:t>
            </a:r>
            <a:endParaRPr lang="fr-FR" sz="2800" b="1" i="0" baseline="30000" dirty="0" smtClean="0"/>
          </a:p>
          <a:p>
            <a:pPr marL="355600" indent="-355600" defTabSz="541338">
              <a:spcBef>
                <a:spcPts val="1200"/>
              </a:spcBef>
              <a:buClr>
                <a:schemeClr val="accent6"/>
              </a:buClr>
              <a:buSzPct val="100000"/>
              <a:buFont typeface="Lucida Grande"/>
              <a:buChar char="➔"/>
              <a:tabLst/>
            </a:pPr>
            <a:r>
              <a:rPr lang="fr-FR" sz="2800" b="1" i="0" baseline="30000" dirty="0" err="1" smtClean="0"/>
              <a:t>pelesequod</a:t>
            </a:r>
            <a:r>
              <a:rPr lang="fr-FR" sz="2800" b="1" i="0" baseline="30000" dirty="0" smtClean="0"/>
              <a:t> </a:t>
            </a:r>
            <a:r>
              <a:rPr lang="fr-FR" sz="2800" b="1" i="0" baseline="30000" dirty="0"/>
              <a:t>que cum </a:t>
            </a:r>
            <a:r>
              <a:rPr lang="fr-FR" sz="2800" b="1" i="0" baseline="30000" dirty="0" err="1" smtClean="0"/>
              <a:t>hicieni</a:t>
            </a:r>
            <a:endParaRPr lang="fr-FR" sz="2800" b="1" i="0" dirty="0"/>
          </a:p>
        </p:txBody>
      </p:sp>
      <p:sp>
        <p:nvSpPr>
          <p:cNvPr id="5" name="Espace réservé du contenu 2"/>
          <p:cNvSpPr txBox="1">
            <a:spLocks/>
          </p:cNvSpPr>
          <p:nvPr userDrawn="1"/>
        </p:nvSpPr>
        <p:spPr>
          <a:xfrm>
            <a:off x="4308103" y="1409704"/>
            <a:ext cx="829009" cy="267588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SzPct val="108000"/>
              <a:buFont typeface="Lucida Grande"/>
              <a:buChar char="❯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37600" indent="-176400" algn="l" defTabSz="4572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/>
              <a:buChar char="›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24800" indent="-15840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7020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044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Lucida Grande"/>
              <a:buNone/>
            </a:pPr>
            <a:r>
              <a:rPr lang="fr-FR" sz="1800" b="1" smtClean="0">
                <a:solidFill>
                  <a:srgbClr val="FFFFFF"/>
                </a:solidFill>
              </a:rPr>
              <a:t>titre</a:t>
            </a:r>
            <a:endParaRPr lang="fr-FR" sz="1800" b="1" dirty="0">
              <a:solidFill>
                <a:srgbClr val="FFFFFF"/>
              </a:solidFill>
            </a:endParaRPr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90607" y="6404607"/>
            <a:ext cx="466094" cy="466094"/>
          </a:xfrm>
          <a:prstGeom prst="rect">
            <a:avLst/>
          </a:prstGeom>
        </p:spPr>
      </p:pic>
      <p:sp>
        <p:nvSpPr>
          <p:cNvPr id="16" name="Rogner un rectangle à un seul coin 15"/>
          <p:cNvSpPr/>
          <p:nvPr userDrawn="1"/>
        </p:nvSpPr>
        <p:spPr>
          <a:xfrm>
            <a:off x="0" y="-1"/>
            <a:ext cx="9156701" cy="913639"/>
          </a:xfrm>
          <a:prstGeom prst="snip1Rect">
            <a:avLst>
              <a:gd name="adj" fmla="val 4576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913638"/>
          </a:xfrm>
        </p:spPr>
        <p:txBody>
          <a:bodyPr lIns="360000">
            <a:normAutofit/>
          </a:bodyPr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1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901702" y="6654800"/>
            <a:ext cx="2133600" cy="20637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2434E1C-2E27-4D36-AEB3-9069DD8AE1E7}" type="datetime4">
              <a:rPr lang="fr-FR" smtClean="0"/>
              <a:pPr/>
              <a:t>12 novembre 2018</a:t>
            </a:fld>
            <a:endParaRPr lang="fr-FR" dirty="0"/>
          </a:p>
        </p:txBody>
      </p:sp>
      <p:sp>
        <p:nvSpPr>
          <p:cNvPr id="1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39530" y="6654800"/>
            <a:ext cx="5257800" cy="20637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Titre de votre présentation</a:t>
            </a:r>
            <a:endParaRPr lang="fr-FR"/>
          </a:p>
        </p:txBody>
      </p:sp>
      <p:sp>
        <p:nvSpPr>
          <p:cNvPr id="2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0" y="6553200"/>
            <a:ext cx="457200" cy="304800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rgbClr val="009DE0"/>
                </a:solidFill>
              </a:defRPr>
            </a:lvl1pPr>
          </a:lstStyle>
          <a:p>
            <a:fld id="{DCE37727-CC04-7A46-938D-2CCFF056F773}" type="slidenum">
              <a:rPr lang="fr-FR" smtClean="0"/>
              <a:pPr/>
              <a:t>‹nr.›</a:t>
            </a:fld>
            <a:endParaRPr lang="fr-FR"/>
          </a:p>
        </p:txBody>
      </p:sp>
      <p:cxnSp>
        <p:nvCxnSpPr>
          <p:cNvPr id="21" name="Connecteur droit 20"/>
          <p:cNvCxnSpPr/>
          <p:nvPr userDrawn="1"/>
        </p:nvCxnSpPr>
        <p:spPr>
          <a:xfrm flipV="1">
            <a:off x="3001433" y="6653212"/>
            <a:ext cx="97367" cy="204788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9847874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9795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0" r:id="rId3"/>
    <p:sldLayoutId id="2147483652" r:id="rId4"/>
    <p:sldLayoutId id="2147483654" r:id="rId5"/>
    <p:sldLayoutId id="2147483655" r:id="rId6"/>
    <p:sldLayoutId id="2147483656" r:id="rId7"/>
  </p:sldLayoutIdLst>
  <p:transition spd="slow">
    <p:fade thruBlk="1"/>
  </p:transition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7675" indent="-447675" algn="l" defTabSz="457200" rtl="0" eaLnBrk="1" latinLnBrk="0" hangingPunct="1">
        <a:spcBef>
          <a:spcPct val="20000"/>
        </a:spcBef>
        <a:buClr>
          <a:schemeClr val="accent6"/>
        </a:buClr>
        <a:buFont typeface="Brix Slab Bold" pitchFamily="50" charset="0"/>
        <a:buChar char="→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-bordeaux.fr/International/Partir-a-l-etranger/Mobilite-etudiante/Financement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6582017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100" dirty="0" smtClean="0">
                <a:latin typeface="Calibri" pitchFamily="34" charset="0"/>
              </a:rPr>
              <a:t>Desk for </a:t>
            </a:r>
            <a:r>
              <a:rPr lang="fr-FR" sz="3100" dirty="0" err="1" smtClean="0">
                <a:latin typeface="Calibri" pitchFamily="34" charset="0"/>
              </a:rPr>
              <a:t>grants</a:t>
            </a:r>
            <a:endParaRPr lang="fr-FR" b="1" i="1" dirty="0">
              <a:latin typeface="Calibri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" y="925126"/>
            <a:ext cx="8867775" cy="5628074"/>
          </a:xfrm>
        </p:spPr>
        <p:txBody>
          <a:bodyPr/>
          <a:lstStyle/>
          <a:p>
            <a:pPr lvl="2" algn="just">
              <a:buClr>
                <a:schemeClr val="accent3">
                  <a:lumMod val="50000"/>
                </a:schemeClr>
              </a:buClr>
              <a:buNone/>
            </a:pPr>
            <a:endParaRPr lang="fr-FR" sz="600" b="1" dirty="0" smtClean="0">
              <a:solidFill>
                <a:srgbClr val="0070C0"/>
              </a:solidFill>
              <a:latin typeface="Calibri" pitchFamily="34" charset="0"/>
            </a:endParaRPr>
          </a:p>
          <a:p>
            <a:pPr algn="just">
              <a:buClr>
                <a:schemeClr val="accent1"/>
              </a:buClr>
              <a:buNone/>
            </a:pPr>
            <a:endParaRPr lang="fr-FR" sz="1600" b="1" dirty="0" smtClean="0">
              <a:solidFill>
                <a:srgbClr val="0070C0"/>
              </a:solidFill>
              <a:latin typeface="Calibri" pitchFamily="34" charset="0"/>
            </a:endParaRPr>
          </a:p>
          <a:p>
            <a:pPr algn="just">
              <a:buClr>
                <a:schemeClr val="accent1"/>
              </a:buClr>
              <a:buNone/>
            </a:pPr>
            <a:endParaRPr lang="fr-FR" sz="1600" b="1" dirty="0" smtClean="0">
              <a:solidFill>
                <a:srgbClr val="0070C0"/>
              </a:solidFill>
              <a:latin typeface="Calibri" pitchFamily="34" charset="0"/>
            </a:endParaRPr>
          </a:p>
          <a:p>
            <a:pPr algn="just">
              <a:buClr>
                <a:schemeClr val="accent1"/>
              </a:buClr>
              <a:buNone/>
            </a:pPr>
            <a:r>
              <a:rPr lang="fr-FR" sz="1600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</a:p>
          <a:p>
            <a:pPr algn="just">
              <a:buClr>
                <a:schemeClr val="accent1"/>
              </a:buClr>
              <a:buNone/>
            </a:pPr>
            <a:r>
              <a:rPr lang="fr-FR" sz="1600" b="1" dirty="0" smtClean="0">
                <a:solidFill>
                  <a:srgbClr val="0070C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D554-0743-4AE6-973B-6B4143E0E69A}" type="datetime4">
              <a:rPr lang="fr-FR" smtClean="0"/>
              <a:pPr/>
              <a:t>12 novembre 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Préparation au départ en mobilité internationale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7727-CC04-7A46-938D-2CCFF056F773}" type="slidenum">
              <a:rPr lang="fr-FR" smtClean="0"/>
              <a:pPr/>
              <a:t>2</a:t>
            </a:fld>
            <a:endParaRPr lang="fr-FR" dirty="0"/>
          </a:p>
        </p:txBody>
      </p:sp>
      <p:pic>
        <p:nvPicPr>
          <p:cNvPr id="12" name="Image 11" descr="1-informations-pratiqu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890053"/>
            <a:ext cx="566733" cy="340040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160324" y="6158295"/>
            <a:ext cx="875264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1"/>
              </a:buClr>
              <a:buNone/>
            </a:pPr>
            <a:r>
              <a:rPr lang="fr-FR" sz="1050" dirty="0" smtClean="0">
                <a:latin typeface="Calibri" pitchFamily="34" charset="0"/>
              </a:rPr>
              <a:t>*Group 1 : DAN, IRL, ISL, UK, FIN, SWE, NOR, LICH, LUX</a:t>
            </a:r>
            <a:r>
              <a:rPr lang="fr-FR" sz="1050" dirty="0" smtClean="0">
                <a:latin typeface="Calibri" pitchFamily="34" charset="0"/>
                <a:cs typeface="Arial" charset="0"/>
              </a:rPr>
              <a:t> ;</a:t>
            </a:r>
          </a:p>
          <a:p>
            <a:pPr algn="just">
              <a:buClr>
                <a:schemeClr val="accent1"/>
              </a:buClr>
              <a:buNone/>
            </a:pPr>
            <a:r>
              <a:rPr lang="fr-FR" sz="1050" dirty="0" smtClean="0">
                <a:latin typeface="Calibri" pitchFamily="34" charset="0"/>
                <a:cs typeface="Arial" charset="0"/>
              </a:rPr>
              <a:t>  Group 2 : AUS, SP, GER, NTH, BEL, POR, CHYP, GRE, FR, IT, Malte;</a:t>
            </a:r>
          </a:p>
          <a:p>
            <a:pPr algn="just">
              <a:buClr>
                <a:schemeClr val="accent1"/>
              </a:buClr>
              <a:buNone/>
            </a:pPr>
            <a:r>
              <a:rPr lang="fr-FR" sz="1050" dirty="0" smtClean="0">
                <a:latin typeface="Calibri" pitchFamily="34" charset="0"/>
                <a:cs typeface="Arial" charset="0"/>
              </a:rPr>
              <a:t>  Group 3 : POL, ROU, HUN, LET, SLO, CZ, BUL, LIT, EST, MAC, CR, TUR, SLOVE, </a:t>
            </a:r>
            <a:endParaRPr lang="fr-FR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714528"/>
              </p:ext>
            </p:extLst>
          </p:nvPr>
        </p:nvGraphicFramePr>
        <p:xfrm>
          <a:off x="122832" y="965214"/>
          <a:ext cx="8867776" cy="4759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6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4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9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69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7733">
                <a:tc>
                  <a:txBody>
                    <a:bodyPr/>
                    <a:lstStyle/>
                    <a:p>
                      <a:r>
                        <a:rPr lang="en-US" noProof="0" dirty="0" smtClean="0">
                          <a:latin typeface="Calibri" pitchFamily="34" charset="0"/>
                        </a:rPr>
                        <a:t>Type of</a:t>
                      </a:r>
                      <a:r>
                        <a:rPr lang="en-US" baseline="0" noProof="0" dirty="0" smtClean="0">
                          <a:latin typeface="Calibri" pitchFamily="34" charset="0"/>
                        </a:rPr>
                        <a:t> grant</a:t>
                      </a:r>
                      <a:endParaRPr lang="en-US" noProof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>
                          <a:latin typeface="Calibri" pitchFamily="34" charset="0"/>
                        </a:rPr>
                        <a:t>Amount</a:t>
                      </a:r>
                      <a:endParaRPr lang="en-US" noProof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>
                          <a:latin typeface="Calibri" pitchFamily="34" charset="0"/>
                        </a:rPr>
                        <a:t>Duration min/max</a:t>
                      </a:r>
                      <a:endParaRPr lang="en-US" noProof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>
                          <a:latin typeface="Calibri" pitchFamily="34" charset="0"/>
                        </a:rPr>
                        <a:t>Eligibilitéy</a:t>
                      </a:r>
                      <a:endParaRPr lang="en-US" noProof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638">
                <a:tc>
                  <a:txBody>
                    <a:bodyPr/>
                    <a:lstStyle/>
                    <a:p>
                      <a:pPr algn="ctr"/>
                      <a:endParaRPr lang="en-US" b="1" noProof="0" dirty="0" smtClean="0"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n-US" b="1" noProof="0" dirty="0" smtClean="0">
                          <a:latin typeface="Calibri" pitchFamily="34" charset="0"/>
                        </a:rPr>
                        <a:t>MESR</a:t>
                      </a:r>
                      <a:r>
                        <a:rPr lang="en-US" b="1" baseline="0" noProof="0" dirty="0" smtClean="0">
                          <a:latin typeface="Calibri" pitchFamily="34" charset="0"/>
                        </a:rPr>
                        <a:t> </a:t>
                      </a:r>
                      <a:endParaRPr lang="en-US" b="1" noProof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Calibri" pitchFamily="34" charset="0"/>
                        </a:rPr>
                        <a:t>400€/month</a:t>
                      </a:r>
                      <a:endParaRPr lang="en-US" sz="1400" noProof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smtClean="0">
                          <a:latin typeface="Calibri" pitchFamily="34" charset="0"/>
                        </a:rPr>
                        <a:t>Min</a:t>
                      </a:r>
                      <a:r>
                        <a:rPr lang="en-US" sz="1400" baseline="0" noProof="0" smtClean="0">
                          <a:latin typeface="Calibri" pitchFamily="34" charset="0"/>
                        </a:rPr>
                        <a:t> : </a:t>
                      </a:r>
                      <a:r>
                        <a:rPr lang="en-US" sz="1400" noProof="0" smtClean="0">
                          <a:latin typeface="Calibri" pitchFamily="34" charset="0"/>
                        </a:rPr>
                        <a:t>3 mois</a:t>
                      </a:r>
                    </a:p>
                    <a:p>
                      <a:r>
                        <a:rPr lang="en-US" sz="1400" noProof="0" smtClean="0">
                          <a:latin typeface="Calibri" pitchFamily="34" charset="0"/>
                        </a:rPr>
                        <a:t>Max : 9 mois</a:t>
                      </a:r>
                      <a:endParaRPr lang="en-US" sz="1400" noProof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Calibri" pitchFamily="34" charset="0"/>
                        </a:rPr>
                        <a:t>Only beneficiary</a:t>
                      </a:r>
                      <a:r>
                        <a:rPr lang="en-US" sz="1400" baseline="0" noProof="0" dirty="0" smtClean="0">
                          <a:latin typeface="Calibri" pitchFamily="34" charset="0"/>
                        </a:rPr>
                        <a:t> of CROUS grant eligible</a:t>
                      </a:r>
                      <a:endParaRPr lang="en-US" sz="1400" noProof="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1384">
                <a:tc>
                  <a:txBody>
                    <a:bodyPr/>
                    <a:lstStyle/>
                    <a:p>
                      <a:pPr algn="ctr"/>
                      <a:r>
                        <a:rPr lang="en-US" b="1" noProof="0" dirty="0" smtClean="0">
                          <a:latin typeface="Calibri" pitchFamily="34" charset="0"/>
                        </a:rPr>
                        <a:t>Erasmus+ studies</a:t>
                      </a:r>
                    </a:p>
                    <a:p>
                      <a:pPr algn="ctr"/>
                      <a:r>
                        <a:rPr lang="en-US" b="0" noProof="0" dirty="0" smtClean="0">
                          <a:latin typeface="Calibri" pitchFamily="34" charset="0"/>
                        </a:rPr>
                        <a:t>or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noProof="0" dirty="0" smtClean="0">
                          <a:latin typeface="Calibri" pitchFamily="34" charset="0"/>
                        </a:rPr>
                        <a:t>Erasmus+ internship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Calibri" pitchFamily="34" charset="0"/>
                        </a:rPr>
                        <a:t>Group</a:t>
                      </a:r>
                      <a:r>
                        <a:rPr lang="en-US" sz="1400" baseline="0" noProof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noProof="0" dirty="0" smtClean="0">
                          <a:latin typeface="Calibri" pitchFamily="34" charset="0"/>
                        </a:rPr>
                        <a:t>1* : 270 –</a:t>
                      </a:r>
                      <a:r>
                        <a:rPr lang="en-US" sz="1400" baseline="0" noProof="0" dirty="0" smtClean="0">
                          <a:latin typeface="Calibri" pitchFamily="34" charset="0"/>
                        </a:rPr>
                        <a:t> 370€/month</a:t>
                      </a:r>
                      <a:endParaRPr lang="en-US" sz="1400" noProof="0" dirty="0" smtClean="0">
                        <a:latin typeface="Calibri" pitchFamily="34" charset="0"/>
                      </a:endParaRPr>
                    </a:p>
                    <a:p>
                      <a:r>
                        <a:rPr lang="en-US" sz="1400" noProof="0" dirty="0" smtClean="0">
                          <a:latin typeface="Calibri" pitchFamily="34" charset="0"/>
                        </a:rPr>
                        <a:t>Group 2* : 220 – 320€</a:t>
                      </a:r>
                      <a:r>
                        <a:rPr lang="en-US" sz="1400" baseline="0" noProof="0" dirty="0" smtClean="0">
                          <a:latin typeface="Calibri" pitchFamily="34" charset="0"/>
                        </a:rPr>
                        <a:t>/month</a:t>
                      </a:r>
                    </a:p>
                    <a:p>
                      <a:r>
                        <a:rPr lang="en-US" sz="1400" noProof="0" dirty="0" smtClean="0">
                          <a:latin typeface="Calibri" pitchFamily="34" charset="0"/>
                        </a:rPr>
                        <a:t>Group 3* : 170 – 270€</a:t>
                      </a:r>
                      <a:r>
                        <a:rPr lang="en-US" sz="1400" baseline="0" noProof="0" dirty="0" smtClean="0">
                          <a:latin typeface="Calibri" pitchFamily="34" charset="0"/>
                        </a:rPr>
                        <a:t>/month</a:t>
                      </a:r>
                    </a:p>
                    <a:p>
                      <a:endParaRPr lang="en-US" sz="1400" baseline="0" noProof="0" dirty="0" smtClean="0">
                        <a:latin typeface="Calibri" pitchFamily="34" charset="0"/>
                      </a:endParaRPr>
                    </a:p>
                    <a:p>
                      <a:r>
                        <a:rPr lang="en-US" sz="1400" noProof="0" dirty="0" smtClean="0">
                          <a:latin typeface="Calibri" pitchFamily="34" charset="0"/>
                        </a:rPr>
                        <a:t>Group</a:t>
                      </a:r>
                      <a:r>
                        <a:rPr lang="en-US" sz="1400" baseline="0" noProof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noProof="0" dirty="0" smtClean="0">
                          <a:latin typeface="Calibri" pitchFamily="34" charset="0"/>
                        </a:rPr>
                        <a:t>1* : 420 –</a:t>
                      </a:r>
                      <a:r>
                        <a:rPr lang="en-US" sz="1400" baseline="0" noProof="0" dirty="0" smtClean="0">
                          <a:latin typeface="Calibri" pitchFamily="34" charset="0"/>
                        </a:rPr>
                        <a:t> 520€/month</a:t>
                      </a:r>
                      <a:endParaRPr lang="en-US" sz="1400" noProof="0" dirty="0" smtClean="0">
                        <a:latin typeface="Calibri" pitchFamily="34" charset="0"/>
                      </a:endParaRPr>
                    </a:p>
                    <a:p>
                      <a:r>
                        <a:rPr lang="en-US" sz="1400" noProof="0" dirty="0" smtClean="0">
                          <a:latin typeface="Calibri" pitchFamily="34" charset="0"/>
                        </a:rPr>
                        <a:t>Group 2* : 370 – 470€</a:t>
                      </a:r>
                      <a:r>
                        <a:rPr lang="en-US" sz="1400" baseline="0" noProof="0" dirty="0" smtClean="0">
                          <a:latin typeface="Calibri" pitchFamily="34" charset="0"/>
                        </a:rPr>
                        <a:t>/month</a:t>
                      </a:r>
                    </a:p>
                    <a:p>
                      <a:r>
                        <a:rPr lang="en-US" sz="1400" noProof="0" dirty="0" smtClean="0">
                          <a:latin typeface="Calibri" pitchFamily="34" charset="0"/>
                        </a:rPr>
                        <a:t>Group 3* : 320 – 420€</a:t>
                      </a:r>
                      <a:r>
                        <a:rPr lang="en-US" sz="1400" baseline="0" noProof="0" dirty="0" smtClean="0">
                          <a:latin typeface="Calibri" pitchFamily="34" charset="0"/>
                        </a:rPr>
                        <a:t>/month</a:t>
                      </a:r>
                      <a:endParaRPr lang="en-US" sz="1400" noProof="0" dirty="0" smtClean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Calibri" pitchFamily="34" charset="0"/>
                        </a:rPr>
                        <a:t>Min : 3 months (= 90 days)</a:t>
                      </a:r>
                    </a:p>
                    <a:p>
                      <a:r>
                        <a:rPr lang="en-US" sz="1400" noProof="0" dirty="0" smtClean="0">
                          <a:latin typeface="Calibri" pitchFamily="34" charset="0"/>
                        </a:rPr>
                        <a:t>Max : 12 months</a:t>
                      </a:r>
                      <a:r>
                        <a:rPr lang="en-US" sz="1400" baseline="0" noProof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noProof="0" dirty="0" smtClean="0">
                          <a:latin typeface="Calibri" pitchFamily="34" charset="0"/>
                        </a:rPr>
                        <a:t>(per cycle)</a:t>
                      </a:r>
                    </a:p>
                    <a:p>
                      <a:endParaRPr lang="en-US" sz="1400" noProof="0" dirty="0" smtClean="0">
                        <a:latin typeface="Calibri" pitchFamily="34" charset="0"/>
                      </a:endParaRPr>
                    </a:p>
                    <a:p>
                      <a:r>
                        <a:rPr lang="en-US" sz="1400" noProof="0" dirty="0" smtClean="0">
                          <a:latin typeface="Calibri" pitchFamily="34" charset="0"/>
                        </a:rPr>
                        <a:t>Min : 2 months (= 60 days)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err="1" smtClean="0">
                          <a:latin typeface="Calibri" pitchFamily="34" charset="0"/>
                        </a:rPr>
                        <a:t>Mobilities</a:t>
                      </a:r>
                      <a:r>
                        <a:rPr lang="en-US" sz="1400" noProof="0" dirty="0" smtClean="0">
                          <a:latin typeface="Calibri" pitchFamily="34" charset="0"/>
                        </a:rPr>
                        <a:t> in Europe for at least 90 days</a:t>
                      </a:r>
                    </a:p>
                    <a:p>
                      <a:endParaRPr lang="en-US" sz="1400" noProof="0" dirty="0" smtClean="0">
                        <a:latin typeface="Calibri" pitchFamily="34" charset="0"/>
                      </a:endParaRPr>
                    </a:p>
                    <a:p>
                      <a:endParaRPr lang="en-US" sz="1400" noProof="0" dirty="0" smtClean="0">
                        <a:latin typeface="Calibri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err="1" smtClean="0">
                          <a:latin typeface="Calibri" pitchFamily="34" charset="0"/>
                        </a:rPr>
                        <a:t>Mobilities</a:t>
                      </a:r>
                      <a:r>
                        <a:rPr lang="en-US" sz="1400" noProof="0" dirty="0" smtClean="0">
                          <a:latin typeface="Calibri" pitchFamily="34" charset="0"/>
                        </a:rPr>
                        <a:t> in Europe for at least 60 days</a:t>
                      </a:r>
                    </a:p>
                    <a:p>
                      <a:endParaRPr lang="en-US" sz="1400" noProof="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1384">
                <a:tc>
                  <a:txBody>
                    <a:bodyPr/>
                    <a:lstStyle/>
                    <a:p>
                      <a:pPr algn="ctr"/>
                      <a:r>
                        <a:rPr lang="en-US" b="1" noProof="0" dirty="0" smtClean="0">
                          <a:latin typeface="Calibri" pitchFamily="34" charset="0"/>
                        </a:rPr>
                        <a:t>Region</a:t>
                      </a:r>
                      <a:r>
                        <a:rPr lang="en-US" b="1" baseline="0" noProof="0" dirty="0" smtClean="0">
                          <a:latin typeface="Calibri" pitchFamily="34" charset="0"/>
                        </a:rPr>
                        <a:t> “Nouvelle Aquitaine” </a:t>
                      </a:r>
                      <a:endParaRPr lang="en-US" b="1" noProof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Calibri" pitchFamily="34" charset="0"/>
                        </a:rPr>
                        <a:t>from 8</a:t>
                      </a:r>
                      <a:r>
                        <a:rPr lang="en-US" sz="1400" baseline="0" noProof="0" dirty="0" smtClean="0">
                          <a:latin typeface="Calibri" pitchFamily="34" charset="0"/>
                        </a:rPr>
                        <a:t> to 15 weeks: </a:t>
                      </a:r>
                      <a:r>
                        <a:rPr lang="en-US" sz="1400" noProof="0" dirty="0" smtClean="0">
                          <a:latin typeface="Calibri" pitchFamily="34" charset="0"/>
                        </a:rPr>
                        <a:t>700€ (total)</a:t>
                      </a:r>
                    </a:p>
                    <a:p>
                      <a:r>
                        <a:rPr lang="en-US" sz="1400" baseline="0" noProof="0" dirty="0" smtClean="0">
                          <a:latin typeface="Calibri" pitchFamily="34" charset="0"/>
                        </a:rPr>
                        <a:t>from 16 to 26 weeks: 1600€ </a:t>
                      </a:r>
                      <a:r>
                        <a:rPr lang="en-US" sz="1400" noProof="0" dirty="0" smtClean="0">
                          <a:latin typeface="Calibri" pitchFamily="34" charset="0"/>
                        </a:rPr>
                        <a:t>(total)</a:t>
                      </a:r>
                      <a:endParaRPr lang="en-US" sz="1400" baseline="0" noProof="0" dirty="0" smtClean="0">
                        <a:latin typeface="Calibri" pitchFamily="34" charset="0"/>
                      </a:endParaRPr>
                    </a:p>
                    <a:p>
                      <a:r>
                        <a:rPr lang="en-US" sz="1400" baseline="0" noProof="0" dirty="0" smtClean="0">
                          <a:latin typeface="Calibri" pitchFamily="34" charset="0"/>
                        </a:rPr>
                        <a:t>+ de 27 weeks: 2900€  </a:t>
                      </a:r>
                      <a:r>
                        <a:rPr lang="en-US" sz="1400" noProof="0" dirty="0" smtClean="0">
                          <a:latin typeface="Calibri" pitchFamily="34" charset="0"/>
                        </a:rPr>
                        <a:t>(total)</a:t>
                      </a:r>
                      <a:endParaRPr lang="en-US" sz="1400" noProof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Calibri" pitchFamily="34" charset="0"/>
                        </a:rPr>
                        <a:t>Min : 8 weeks</a:t>
                      </a:r>
                      <a:endParaRPr lang="en-US" sz="1400" baseline="0" noProof="0" dirty="0" smtClean="0">
                        <a:latin typeface="Calibri" pitchFamily="34" charset="0"/>
                      </a:endParaRPr>
                    </a:p>
                    <a:p>
                      <a:r>
                        <a:rPr lang="en-US" sz="1400" baseline="0" noProof="0" dirty="0" smtClean="0">
                          <a:latin typeface="Calibri" pitchFamily="34" charset="0"/>
                        </a:rPr>
                        <a:t>Max : 12 months</a:t>
                      </a:r>
                    </a:p>
                    <a:p>
                      <a:endParaRPr lang="en-US" sz="1400" noProof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Calibri" pitchFamily="34" charset="0"/>
                        </a:rPr>
                        <a:t>Parents’ taxes declared in France</a:t>
                      </a:r>
                      <a:endParaRPr lang="en-US" sz="1400" noProof="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1384">
                <a:tc>
                  <a:txBody>
                    <a:bodyPr/>
                    <a:lstStyle/>
                    <a:p>
                      <a:pPr algn="ctr"/>
                      <a:endParaRPr lang="en-US" b="1" noProof="0" smtClean="0"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n-US" b="1" noProof="0" smtClean="0">
                          <a:latin typeface="Calibri" pitchFamily="34" charset="0"/>
                        </a:rPr>
                        <a:t>IdEx </a:t>
                      </a:r>
                      <a:endParaRPr lang="en-US" b="1" noProof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Calibri" pitchFamily="34" charset="0"/>
                        </a:rPr>
                        <a:t>750€</a:t>
                      </a:r>
                      <a:r>
                        <a:rPr lang="en-US" sz="1400" baseline="0" noProof="0" dirty="0" smtClean="0">
                          <a:latin typeface="Calibri" pitchFamily="34" charset="0"/>
                        </a:rPr>
                        <a:t>/month</a:t>
                      </a:r>
                    </a:p>
                    <a:p>
                      <a:r>
                        <a:rPr lang="en-US" sz="1400" baseline="0" noProof="0" dirty="0" smtClean="0">
                          <a:latin typeface="Calibri" pitchFamily="34" charset="0"/>
                        </a:rPr>
                        <a:t>+ travel package 750€ for overseas </a:t>
                      </a:r>
                      <a:r>
                        <a:rPr lang="en-US" sz="1400" baseline="0" noProof="0" dirty="0" err="1" smtClean="0">
                          <a:latin typeface="Calibri" pitchFamily="34" charset="0"/>
                        </a:rPr>
                        <a:t>mobilities</a:t>
                      </a:r>
                      <a:r>
                        <a:rPr lang="en-US" sz="1400" baseline="0" noProof="0" dirty="0" smtClean="0">
                          <a:latin typeface="Calibri" pitchFamily="34" charset="0"/>
                        </a:rPr>
                        <a:t> </a:t>
                      </a:r>
                      <a:endParaRPr lang="en-US" sz="1400" noProof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Calibri" pitchFamily="34" charset="0"/>
                        </a:rPr>
                        <a:t>Min</a:t>
                      </a:r>
                      <a:r>
                        <a:rPr lang="en-US" sz="1400" baseline="0" noProof="0" dirty="0" smtClean="0">
                          <a:latin typeface="Calibri" pitchFamily="34" charset="0"/>
                        </a:rPr>
                        <a:t> : 3 months</a:t>
                      </a:r>
                    </a:p>
                    <a:p>
                      <a:r>
                        <a:rPr lang="en-US" sz="1400" baseline="0" noProof="0" dirty="0" smtClean="0">
                          <a:latin typeface="Calibri" pitchFamily="34" charset="0"/>
                        </a:rPr>
                        <a:t>Max : 9 months</a:t>
                      </a:r>
                      <a:endParaRPr lang="en-US" sz="1400" noProof="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latin typeface="Calibri" pitchFamily="34" charset="0"/>
                        </a:rPr>
                        <a:t>Excellence criteria</a:t>
                      </a:r>
                      <a:r>
                        <a:rPr lang="en-US" sz="1400" baseline="0" noProof="0" dirty="0" smtClean="0">
                          <a:latin typeface="Calibri" pitchFamily="34" charset="0"/>
                        </a:rPr>
                        <a:t> (in 25% best students of the cohort  + eligible excellence destination)</a:t>
                      </a:r>
                      <a:endParaRPr lang="en-US" sz="1400" noProof="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45198" y="5658798"/>
            <a:ext cx="8867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</a:pPr>
            <a:r>
              <a:rPr lang="en-US" sz="1600" b="1" dirty="0" smtClean="0">
                <a:solidFill>
                  <a:srgbClr val="0070C0"/>
                </a:solidFill>
                <a:latin typeface="Calibri" pitchFamily="34" charset="0"/>
                <a:sym typeface="Wingdings"/>
              </a:rPr>
              <a:t>                 </a:t>
            </a:r>
            <a:r>
              <a:rPr lang="en-US" sz="1600" b="1" dirty="0" smtClean="0">
                <a:solidFill>
                  <a:srgbClr val="0070C0"/>
                </a:solidFill>
                <a:latin typeface="Calibri" pitchFamily="34" charset="0"/>
              </a:rPr>
              <a:t>no possibility to combine the grants</a:t>
            </a:r>
          </a:p>
          <a:p>
            <a:pPr>
              <a:buClr>
                <a:srgbClr val="0070C0"/>
              </a:buClr>
            </a:pPr>
            <a:r>
              <a:rPr lang="en-US" sz="1600" b="1" dirty="0" smtClean="0">
                <a:solidFill>
                  <a:srgbClr val="0070C0"/>
                </a:solidFill>
                <a:latin typeface="Calibri" pitchFamily="34" charset="0"/>
                <a:sym typeface="Wingdings"/>
              </a:rPr>
              <a:t>	       the students doing an internship abroad are considered as outgoing students </a:t>
            </a:r>
            <a:endParaRPr lang="en-US" sz="1600" dirty="0">
              <a:latin typeface="Calibri" pitchFamily="34" charset="0"/>
            </a:endParaRPr>
          </a:p>
        </p:txBody>
      </p:sp>
      <p:pic>
        <p:nvPicPr>
          <p:cNvPr id="11" name="Image 10" descr="1-informations-pratiqu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30677"/>
            <a:ext cx="866347" cy="519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54426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100" dirty="0" smtClean="0">
                <a:latin typeface="Calibri" pitchFamily="34" charset="0"/>
              </a:rPr>
              <a:t>Desk for </a:t>
            </a:r>
            <a:r>
              <a:rPr lang="fr-FR" sz="3100" dirty="0" err="1" smtClean="0">
                <a:latin typeface="Calibri" pitchFamily="34" charset="0"/>
              </a:rPr>
              <a:t>grants</a:t>
            </a:r>
            <a:r>
              <a:rPr lang="fr-FR" sz="3100" dirty="0" smtClean="0">
                <a:latin typeface="Calibri" pitchFamily="34" charset="0"/>
              </a:rPr>
              <a:t> </a:t>
            </a:r>
            <a:endParaRPr lang="fr-FR" b="1" i="1" dirty="0">
              <a:latin typeface="Calibri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" y="880675"/>
            <a:ext cx="8867775" cy="5980499"/>
          </a:xfrm>
        </p:spPr>
        <p:txBody>
          <a:bodyPr/>
          <a:lstStyle/>
          <a:p>
            <a:pPr algn="just">
              <a:buClr>
                <a:schemeClr val="accent1"/>
              </a:buClr>
              <a:buNone/>
            </a:pPr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Information </a:t>
            </a:r>
            <a:r>
              <a:rPr lang="en-US" sz="1600" dirty="0" smtClean="0">
                <a:latin typeface="Calibri" pitchFamily="34" charset="0"/>
              </a:rPr>
              <a:t>:</a:t>
            </a:r>
          </a:p>
          <a:p>
            <a:pPr marL="0" indent="0" algn="just">
              <a:buClr>
                <a:schemeClr val="accent1"/>
              </a:buClr>
              <a:buNone/>
            </a:pPr>
            <a:r>
              <a:rPr lang="en-US" sz="1600" dirty="0" smtClean="0">
                <a:latin typeface="Calibri" pitchFamily="34" charset="0"/>
              </a:rPr>
              <a:t>	 </a:t>
            </a:r>
            <a:r>
              <a:rPr lang="en-US" sz="1400" dirty="0" smtClean="0">
                <a:latin typeface="Calibri" pitchFamily="34" charset="0"/>
                <a:hlinkClick r:id="rId3"/>
              </a:rPr>
              <a:t>https://www.u-bordeaux.fr/International/Partir-a-l-etranger/Mobilite-etudiante/Financements</a:t>
            </a:r>
            <a:r>
              <a:rPr lang="en-US" sz="1400" dirty="0" smtClean="0">
                <a:latin typeface="Calibri" pitchFamily="34" charset="0"/>
              </a:rPr>
              <a:t> </a:t>
            </a:r>
          </a:p>
          <a:p>
            <a:pPr marL="0" indent="0" algn="just">
              <a:buClr>
                <a:schemeClr val="accent1"/>
              </a:buClr>
              <a:buNone/>
            </a:pPr>
            <a:r>
              <a:rPr lang="en-US" sz="1400" dirty="0" smtClean="0">
                <a:latin typeface="Calibri" pitchFamily="34" charset="0"/>
              </a:rPr>
              <a:t>             https ://www.aquimob.fr   	    	</a:t>
            </a:r>
          </a:p>
          <a:p>
            <a:pPr lvl="2" algn="just">
              <a:buClr>
                <a:schemeClr val="accent3">
                  <a:lumMod val="50000"/>
                </a:schemeClr>
              </a:buClr>
              <a:buNone/>
            </a:pPr>
            <a:endParaRPr lang="en-US" sz="600" b="1" dirty="0" smtClean="0">
              <a:solidFill>
                <a:srgbClr val="0070C0"/>
              </a:solidFill>
              <a:latin typeface="Calibri" pitchFamily="34" charset="0"/>
            </a:endParaRPr>
          </a:p>
          <a:p>
            <a:pPr algn="just">
              <a:buClr>
                <a:schemeClr val="accent1"/>
              </a:buClr>
              <a:buNone/>
            </a:pPr>
            <a:endParaRPr lang="en-US" sz="500" b="1" dirty="0" smtClean="0">
              <a:solidFill>
                <a:srgbClr val="0070C0"/>
              </a:solidFill>
              <a:latin typeface="Calibri" pitchFamily="34" charset="0"/>
            </a:endParaRPr>
          </a:p>
          <a:p>
            <a:pPr algn="just">
              <a:buClr>
                <a:schemeClr val="accent1"/>
              </a:buClr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alibri" pitchFamily="34" charset="0"/>
              </a:rPr>
              <a:t>How to do ? </a:t>
            </a:r>
          </a:p>
          <a:p>
            <a:pPr algn="just">
              <a:buClr>
                <a:srgbClr val="0070C0"/>
              </a:buClr>
              <a:buFont typeface="Wingdings" pitchFamily="2" charset="2"/>
              <a:buChar char="æ"/>
            </a:pPr>
            <a:r>
              <a:rPr lang="en-US" sz="1600" dirty="0" smtClean="0">
                <a:latin typeface="Calibri" pitchFamily="34" charset="0"/>
              </a:rPr>
              <a:t>Online application </a:t>
            </a:r>
          </a:p>
          <a:p>
            <a:pPr algn="just">
              <a:buClr>
                <a:srgbClr val="0070C0"/>
              </a:buClr>
              <a:buFont typeface="Wingdings" pitchFamily="2" charset="2"/>
              <a:buChar char="æ"/>
            </a:pPr>
            <a:r>
              <a:rPr lang="en-US" sz="1600" dirty="0" smtClean="0">
                <a:latin typeface="Calibri" pitchFamily="34" charset="0"/>
              </a:rPr>
              <a:t>Send the application with </a:t>
            </a:r>
            <a:r>
              <a:rPr lang="en-US" sz="1600" u="sng" dirty="0" smtClean="0">
                <a:latin typeface="Calibri" pitchFamily="34" charset="0"/>
              </a:rPr>
              <a:t>all required documents</a:t>
            </a:r>
            <a:r>
              <a:rPr lang="en-US" sz="1600" dirty="0" smtClean="0">
                <a:latin typeface="Calibri" pitchFamily="34" charset="0"/>
              </a:rPr>
              <a:t> to the International office </a:t>
            </a:r>
            <a:r>
              <a:rPr lang="en-US" sz="1600" b="1" dirty="0" smtClean="0">
                <a:solidFill>
                  <a:srgbClr val="0070C0"/>
                </a:solidFill>
                <a:latin typeface="Calibri" pitchFamily="34" charset="0"/>
              </a:rPr>
              <a:t>before the departure </a:t>
            </a:r>
            <a:endParaRPr lang="en-US" sz="1600" dirty="0" smtClean="0">
              <a:latin typeface="Calibri" pitchFamily="34" charset="0"/>
            </a:endParaRPr>
          </a:p>
          <a:p>
            <a:pPr algn="just">
              <a:buClr>
                <a:srgbClr val="0070C0"/>
              </a:buClr>
              <a:buFont typeface="Wingdings" pitchFamily="2" charset="2"/>
              <a:buChar char="æ"/>
            </a:pPr>
            <a:r>
              <a:rPr lang="en-US" sz="1600" dirty="0" smtClean="0">
                <a:latin typeface="Calibri" pitchFamily="34" charset="0"/>
              </a:rPr>
              <a:t>Keep  </a:t>
            </a:r>
            <a:r>
              <a:rPr lang="en-US" sz="1600" b="1" dirty="0" smtClean="0">
                <a:solidFill>
                  <a:srgbClr val="0070C0"/>
                </a:solidFill>
                <a:latin typeface="Calibri" pitchFamily="34" charset="0"/>
              </a:rPr>
              <a:t>a scanned copy of the application &amp; required documents </a:t>
            </a:r>
          </a:p>
          <a:p>
            <a:pPr algn="just">
              <a:buClr>
                <a:srgbClr val="0070C0"/>
              </a:buClr>
              <a:buFont typeface="Wingdings" pitchFamily="2" charset="2"/>
              <a:buChar char="æ"/>
            </a:pPr>
            <a:r>
              <a:rPr lang="en-US" sz="1600" dirty="0" smtClean="0">
                <a:latin typeface="Calibri" pitchFamily="34" charset="0"/>
              </a:rPr>
              <a:t>At the arrival/departure : certificate of attendance </a:t>
            </a:r>
          </a:p>
          <a:p>
            <a:pPr algn="just">
              <a:buClr>
                <a:srgbClr val="0070C0"/>
              </a:buClr>
              <a:buFont typeface="Wingdings" pitchFamily="2" charset="2"/>
              <a:buChar char="æ"/>
            </a:pPr>
            <a:r>
              <a:rPr lang="en-US" sz="1600" dirty="0" smtClean="0">
                <a:latin typeface="Calibri" pitchFamily="34" charset="0"/>
              </a:rPr>
              <a:t>Further information : </a:t>
            </a:r>
          </a:p>
          <a:p>
            <a:pPr lvl="2" algn="just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</a:rPr>
              <a:t>Possibility to apply in anytime of the academic year / several periods to assess the grant applications and allocate the grant </a:t>
            </a:r>
          </a:p>
          <a:p>
            <a:pPr lvl="2" algn="just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</a:rPr>
              <a:t>The result will be sent by e-mail</a:t>
            </a:r>
          </a:p>
          <a:p>
            <a:pPr lvl="2" algn="just">
              <a:buClr>
                <a:schemeClr val="accent3">
                  <a:lumMod val="50000"/>
                </a:schemeClr>
              </a:buClr>
              <a:buNone/>
            </a:pPr>
            <a:endParaRPr lang="en-US" sz="1100" b="1" dirty="0" smtClean="0">
              <a:latin typeface="Calibri" pitchFamily="34" charset="0"/>
            </a:endParaRPr>
          </a:p>
          <a:p>
            <a:pPr>
              <a:buClr>
                <a:schemeClr val="accent3">
                  <a:lumMod val="50000"/>
                </a:schemeClr>
              </a:buClr>
              <a:buNone/>
            </a:pPr>
            <a:r>
              <a:rPr lang="en-US" sz="1600" b="1" dirty="0" err="1" smtClean="0">
                <a:solidFill>
                  <a:srgbClr val="0070C0"/>
                </a:solidFill>
                <a:latin typeface="Calibri" pitchFamily="34" charset="0"/>
              </a:rPr>
              <a:t>IdEx</a:t>
            </a:r>
            <a:r>
              <a:rPr lang="en-US" sz="1600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en-US" sz="1600" dirty="0" smtClean="0">
                <a:latin typeface="Calibri" pitchFamily="34" charset="0"/>
              </a:rPr>
              <a:t>– grant of excellence </a:t>
            </a:r>
          </a:p>
          <a:p>
            <a:pPr lvl="1">
              <a:buClr>
                <a:schemeClr val="accent3">
                  <a:lumMod val="50000"/>
                </a:schemeClr>
              </a:buClr>
              <a:buFont typeface="Wingdings" pitchFamily="2" charset="2"/>
              <a:buChar char="æ"/>
            </a:pPr>
            <a:r>
              <a:rPr lang="en-US" sz="1600" dirty="0" smtClean="0">
                <a:latin typeface="Calibri" pitchFamily="34" charset="0"/>
              </a:rPr>
              <a:t>only  </a:t>
            </a:r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a list of selected destination </a:t>
            </a:r>
            <a:r>
              <a:rPr lang="en-US" sz="1600" dirty="0" smtClean="0">
                <a:latin typeface="Calibri" pitchFamily="34" charset="0"/>
              </a:rPr>
              <a:t>are eligible only</a:t>
            </a:r>
          </a:p>
          <a:p>
            <a:pPr lvl="1">
              <a:buClr>
                <a:schemeClr val="accent3">
                  <a:lumMod val="50000"/>
                </a:schemeClr>
              </a:buClr>
              <a:buFont typeface="Wingdings" pitchFamily="2" charset="2"/>
              <a:buChar char="æ"/>
            </a:pPr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Additional documents </a:t>
            </a:r>
            <a:r>
              <a:rPr lang="en-US" sz="1600" dirty="0" smtClean="0">
                <a:latin typeface="Calibri" pitchFamily="34" charset="0"/>
              </a:rPr>
              <a:t>to be provided : C.V., cover letter, recommendation letter, copy of the transcript of records (25% best students)</a:t>
            </a:r>
            <a:endParaRPr lang="en-US" sz="1050" b="1" dirty="0" smtClean="0">
              <a:latin typeface="Calibri" pitchFamily="34" charset="0"/>
            </a:endParaRPr>
          </a:p>
          <a:p>
            <a:pPr lvl="2" algn="just">
              <a:buClr>
                <a:schemeClr val="accent3">
                  <a:lumMod val="50000"/>
                </a:schemeClr>
              </a:buClr>
              <a:buNone/>
            </a:pPr>
            <a:endParaRPr lang="en-US" sz="900" dirty="0" smtClean="0">
              <a:solidFill>
                <a:srgbClr val="0070C0"/>
              </a:solidFill>
              <a:latin typeface="Calibri" pitchFamily="34" charset="0"/>
            </a:endParaRPr>
          </a:p>
          <a:p>
            <a:pPr lvl="2" algn="just">
              <a:buClr>
                <a:schemeClr val="accent3">
                  <a:lumMod val="50000"/>
                </a:schemeClr>
              </a:buClr>
              <a:buNone/>
            </a:pPr>
            <a:endParaRPr lang="en-US" sz="900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D554-0743-4AE6-973B-6B4143E0E69A}" type="datetime4">
              <a:rPr lang="fr-FR" smtClean="0"/>
              <a:pPr/>
              <a:t>12 novembre 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Préparation au départ en mobilité internationale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7727-CC04-7A46-938D-2CCFF056F773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254426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Calibri" pitchFamily="34" charset="0"/>
              </a:rPr>
              <a:t>Eligibility</a:t>
            </a:r>
            <a:r>
              <a:rPr lang="fr-FR" b="1" dirty="0" smtClean="0">
                <a:latin typeface="Calibri" pitchFamily="34" charset="0"/>
              </a:rPr>
              <a:t> to the Erasmus+ </a:t>
            </a:r>
            <a:r>
              <a:rPr lang="fr-FR" b="1" dirty="0" err="1" smtClean="0">
                <a:latin typeface="Calibri" pitchFamily="34" charset="0"/>
              </a:rPr>
              <a:t>grant</a:t>
            </a:r>
            <a:r>
              <a:rPr lang="fr-FR" b="1" dirty="0" smtClean="0">
                <a:latin typeface="Calibri" pitchFamily="34" charset="0"/>
              </a:rPr>
              <a:t> </a:t>
            </a:r>
            <a:endParaRPr lang="fr-FR" b="1" i="1" dirty="0">
              <a:latin typeface="Calibri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933" y="996284"/>
            <a:ext cx="8822267" cy="4698999"/>
          </a:xfrm>
        </p:spPr>
        <p:txBody>
          <a:bodyPr/>
          <a:lstStyle/>
          <a:p>
            <a:pPr>
              <a:buClr>
                <a:schemeClr val="accent1"/>
              </a:buClr>
              <a:buNone/>
            </a:pPr>
            <a:r>
              <a:rPr lang="en-US" sz="1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Erasmus+ studies </a:t>
            </a:r>
            <a:endParaRPr lang="en-US" sz="1800" dirty="0" smtClean="0">
              <a:latin typeface="Calibri" pitchFamily="34" charset="0"/>
            </a:endParaRPr>
          </a:p>
          <a:p>
            <a:pPr lvl="2">
              <a:buClr>
                <a:schemeClr val="accent3">
                  <a:lumMod val="50000"/>
                </a:schemeClr>
              </a:buClr>
              <a:buFont typeface="Wingdings" pitchFamily="2" charset="2"/>
              <a:buChar char="æ"/>
            </a:pPr>
            <a:r>
              <a:rPr lang="en-US" sz="1600" dirty="0" smtClean="0">
                <a:latin typeface="Calibri" pitchFamily="34" charset="0"/>
              </a:rPr>
              <a:t> 3 months at least (90 days)  - 12 months maximum</a:t>
            </a:r>
          </a:p>
          <a:p>
            <a:pPr lvl="2">
              <a:buClr>
                <a:schemeClr val="accent3">
                  <a:lumMod val="50000"/>
                </a:schemeClr>
              </a:buClr>
              <a:buFont typeface="Wingdings" pitchFamily="2" charset="2"/>
              <a:buChar char="æ"/>
            </a:pPr>
            <a:r>
              <a:rPr lang="en-US" sz="1600" dirty="0" smtClean="0">
                <a:latin typeface="Calibri" pitchFamily="34" charset="0"/>
              </a:rPr>
              <a:t>12 months of mobility per cycle </a:t>
            </a:r>
          </a:p>
          <a:p>
            <a:pPr lvl="2">
              <a:buClr>
                <a:schemeClr val="accent3">
                  <a:lumMod val="50000"/>
                </a:schemeClr>
              </a:buClr>
              <a:buFont typeface="Wingdings" pitchFamily="2" charset="2"/>
              <a:buChar char="æ"/>
            </a:pPr>
            <a:r>
              <a:rPr lang="en-US" sz="1600" dirty="0" smtClean="0">
                <a:latin typeface="Calibri" pitchFamily="34" charset="0"/>
              </a:rPr>
              <a:t>Erasmus+ Learning agreement for studies</a:t>
            </a:r>
          </a:p>
          <a:p>
            <a:pPr lvl="2">
              <a:buClr>
                <a:schemeClr val="accent3">
                  <a:lumMod val="50000"/>
                </a:schemeClr>
              </a:buClr>
              <a:buFont typeface="Wingdings" pitchFamily="2" charset="2"/>
              <a:buChar char="æ"/>
            </a:pPr>
            <a:r>
              <a:rPr lang="en-US" sz="1600" dirty="0" smtClean="0">
                <a:latin typeface="Calibri" pitchFamily="34" charset="0"/>
              </a:rPr>
              <a:t>Registration at the </a:t>
            </a:r>
            <a:r>
              <a:rPr lang="en-US" sz="1600" dirty="0" err="1" smtClean="0">
                <a:latin typeface="Calibri" pitchFamily="34" charset="0"/>
              </a:rPr>
              <a:t>UBx</a:t>
            </a:r>
            <a:r>
              <a:rPr lang="en-US" sz="1600" dirty="0" smtClean="0">
                <a:latin typeface="Calibri" pitchFamily="34" charset="0"/>
              </a:rPr>
              <a:t> as “home university”</a:t>
            </a:r>
          </a:p>
          <a:p>
            <a:pPr lvl="2">
              <a:buClr>
                <a:schemeClr val="accent3">
                  <a:lumMod val="50000"/>
                </a:schemeClr>
              </a:buClr>
              <a:buNone/>
            </a:pPr>
            <a:endParaRPr lang="en-US" sz="1600" dirty="0" smtClean="0">
              <a:latin typeface="Calibri" pitchFamily="34" charset="0"/>
            </a:endParaRPr>
          </a:p>
          <a:p>
            <a:pPr>
              <a:buClr>
                <a:schemeClr val="accent1"/>
              </a:buClr>
              <a:buNone/>
            </a:pPr>
            <a:r>
              <a:rPr lang="en-US" sz="1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Erasmus+ internship </a:t>
            </a:r>
            <a:endParaRPr lang="en-US" sz="1800" dirty="0" smtClean="0">
              <a:latin typeface="Calibri" pitchFamily="34" charset="0"/>
            </a:endParaRPr>
          </a:p>
          <a:p>
            <a:pPr lvl="2">
              <a:buClr>
                <a:schemeClr val="accent3">
                  <a:lumMod val="50000"/>
                </a:schemeClr>
              </a:buClr>
              <a:buFont typeface="Wingdings" pitchFamily="2" charset="2"/>
              <a:buChar char="æ"/>
            </a:pPr>
            <a:r>
              <a:rPr lang="en-US" sz="1600" dirty="0" smtClean="0">
                <a:latin typeface="Calibri" pitchFamily="34" charset="0"/>
              </a:rPr>
              <a:t> 2 months at least (60 days)</a:t>
            </a:r>
          </a:p>
          <a:p>
            <a:pPr lvl="2">
              <a:buClr>
                <a:schemeClr val="accent3">
                  <a:lumMod val="50000"/>
                </a:schemeClr>
              </a:buClr>
              <a:buFont typeface="Wingdings" pitchFamily="2" charset="2"/>
              <a:buChar char="æ"/>
            </a:pPr>
            <a:r>
              <a:rPr lang="en-US" sz="1600" dirty="0" smtClean="0">
                <a:latin typeface="Calibri" pitchFamily="34" charset="0"/>
              </a:rPr>
              <a:t>12 months of mobility per cycle </a:t>
            </a:r>
          </a:p>
          <a:p>
            <a:pPr lvl="2">
              <a:buClr>
                <a:schemeClr val="accent3">
                  <a:lumMod val="50000"/>
                </a:schemeClr>
              </a:buClr>
              <a:buFont typeface="Wingdings" pitchFamily="2" charset="2"/>
              <a:buChar char="æ"/>
            </a:pPr>
            <a:r>
              <a:rPr lang="en-US" sz="1600" dirty="0" smtClean="0">
                <a:latin typeface="Calibri" pitchFamily="34" charset="0"/>
              </a:rPr>
              <a:t>Erasmus+ Learning agreement  for internship </a:t>
            </a:r>
          </a:p>
          <a:p>
            <a:pPr lvl="2">
              <a:buClr>
                <a:schemeClr val="accent3">
                  <a:lumMod val="50000"/>
                </a:schemeClr>
              </a:buClr>
              <a:buFont typeface="Wingdings" pitchFamily="2" charset="2"/>
              <a:buChar char="æ"/>
            </a:pPr>
            <a:r>
              <a:rPr lang="en-US" sz="1600" dirty="0" smtClean="0">
                <a:latin typeface="Calibri" pitchFamily="34" charset="0"/>
              </a:rPr>
              <a:t>Registration at the </a:t>
            </a:r>
            <a:r>
              <a:rPr lang="en-US" sz="1600" dirty="0" err="1" smtClean="0">
                <a:latin typeface="Calibri" pitchFamily="34" charset="0"/>
              </a:rPr>
              <a:t>UBx</a:t>
            </a:r>
            <a:r>
              <a:rPr lang="en-US" sz="1600" dirty="0" smtClean="0">
                <a:latin typeface="Calibri" pitchFamily="34" charset="0"/>
              </a:rPr>
              <a:t> as “home university”</a:t>
            </a:r>
          </a:p>
          <a:p>
            <a:pPr lvl="2">
              <a:buClr>
                <a:schemeClr val="accent3">
                  <a:lumMod val="50000"/>
                </a:schemeClr>
              </a:buClr>
              <a:buFont typeface="Wingdings" pitchFamily="2" charset="2"/>
              <a:buChar char="æ"/>
            </a:pPr>
            <a:r>
              <a:rPr lang="en-US" sz="1600" dirty="0" smtClean="0">
                <a:latin typeface="Calibri" pitchFamily="34" charset="0"/>
              </a:rPr>
              <a:t>Internship agreement between the </a:t>
            </a:r>
            <a:r>
              <a:rPr lang="en-US" sz="1600" dirty="0" err="1" smtClean="0">
                <a:latin typeface="Calibri" pitchFamily="34" charset="0"/>
              </a:rPr>
              <a:t>UBx</a:t>
            </a:r>
            <a:r>
              <a:rPr lang="en-US" sz="1600" dirty="0" smtClean="0">
                <a:latin typeface="Calibri" pitchFamily="34" charset="0"/>
              </a:rPr>
              <a:t> and the “host institution”</a:t>
            </a:r>
          </a:p>
          <a:p>
            <a:pPr lvl="2">
              <a:buClr>
                <a:schemeClr val="accent3">
                  <a:lumMod val="50000"/>
                </a:schemeClr>
              </a:buClr>
              <a:buFont typeface="Wingdings" pitchFamily="2" charset="2"/>
              <a:buChar char="æ"/>
            </a:pPr>
            <a:endParaRPr lang="en-US" sz="1600" dirty="0" smtClean="0">
              <a:latin typeface="Calibri" pitchFamily="34" charset="0"/>
            </a:endParaRPr>
          </a:p>
          <a:p>
            <a:pPr lvl="2">
              <a:buClr>
                <a:schemeClr val="accent3">
                  <a:lumMod val="50000"/>
                </a:schemeClr>
              </a:buClr>
              <a:buNone/>
            </a:pPr>
            <a:r>
              <a:rPr lang="en-US" sz="1600" dirty="0" smtClean="0">
                <a:latin typeface="Calibri" pitchFamily="34" charset="0"/>
              </a:rPr>
              <a:t> </a:t>
            </a:r>
          </a:p>
          <a:p>
            <a:pPr lvl="2">
              <a:buClr>
                <a:schemeClr val="accent3">
                  <a:lumMod val="50000"/>
                </a:schemeClr>
              </a:buClr>
              <a:buNone/>
            </a:pPr>
            <a:endParaRPr lang="en-US" sz="1600" b="1" dirty="0" smtClean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  <a:p>
            <a:pPr lvl="2">
              <a:buClr>
                <a:schemeClr val="accent3">
                  <a:lumMod val="50000"/>
                </a:schemeClr>
              </a:buClr>
              <a:buNone/>
            </a:pPr>
            <a:endParaRPr lang="en-US" sz="1600" b="1" dirty="0" smtClean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  <a:p>
            <a:pPr lvl="2">
              <a:buClr>
                <a:schemeClr val="accent3">
                  <a:lumMod val="50000"/>
                </a:schemeClr>
              </a:buClr>
              <a:buNone/>
            </a:pPr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   </a:t>
            </a: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1D554-0743-4AE6-973B-6B4143E0E69A}" type="datetime4">
              <a:rPr lang="fr-FR" smtClean="0"/>
              <a:pPr/>
              <a:t>12 novembre 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39530" y="6654800"/>
            <a:ext cx="5257800" cy="206375"/>
          </a:xfrm>
        </p:spPr>
        <p:txBody>
          <a:bodyPr/>
          <a:lstStyle/>
          <a:p>
            <a:r>
              <a:rPr lang="fr-FR" dirty="0" smtClean="0"/>
              <a:t>Préparation au départ en mobilité internationale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7727-CC04-7A46-938D-2CCFF056F773}" type="slidenum">
              <a:rPr lang="fr-FR" smtClean="0"/>
              <a:pPr/>
              <a:t>4</a:t>
            </a:fld>
            <a:endParaRPr lang="fr-FR"/>
          </a:p>
        </p:txBody>
      </p:sp>
      <p:pic>
        <p:nvPicPr>
          <p:cNvPr id="15" name="Image 14" descr="logo_erasmus_plus_ble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5950" y="913638"/>
            <a:ext cx="2000250" cy="571500"/>
          </a:xfrm>
          <a:prstGeom prst="rect">
            <a:avLst/>
          </a:prstGeom>
        </p:spPr>
      </p:pic>
      <p:sp>
        <p:nvSpPr>
          <p:cNvPr id="16" name="Rectangle à coins arrondis 15"/>
          <p:cNvSpPr/>
          <p:nvPr/>
        </p:nvSpPr>
        <p:spPr>
          <a:xfrm>
            <a:off x="143933" y="4790364"/>
            <a:ext cx="8822267" cy="152550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u="sng" dirty="0" smtClean="0">
                <a:solidFill>
                  <a:schemeClr val="tx1"/>
                </a:solidFill>
                <a:latin typeface="Calibri" pitchFamily="34" charset="0"/>
              </a:rPr>
              <a:t>Regulations for the internship for students enrolled in Bordeaux (France) 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pPr>
              <a:buFont typeface="Wingdings" pitchFamily="2" charset="2"/>
              <a:buChar char="æ"/>
            </a:pP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</a:rPr>
              <a:t>  internship agreement between the </a:t>
            </a:r>
            <a:r>
              <a:rPr lang="en-US" sz="1600" dirty="0" err="1" smtClean="0">
                <a:solidFill>
                  <a:schemeClr val="tx1"/>
                </a:solidFill>
                <a:latin typeface="Calibri" pitchFamily="34" charset="0"/>
              </a:rPr>
              <a:t>UBx</a:t>
            </a: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</a:rPr>
              <a:t> and the “host institution”</a:t>
            </a:r>
          </a:p>
          <a:p>
            <a:pPr>
              <a:buFont typeface="Wingdings" pitchFamily="2" charset="2"/>
              <a:buChar char="æ"/>
            </a:pPr>
            <a:r>
              <a:rPr lang="en-US" sz="1600" b="1" dirty="0" smtClean="0">
                <a:solidFill>
                  <a:schemeClr val="tx1"/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</a:rPr>
              <a:t>duration : 6 months maximum </a:t>
            </a:r>
            <a:endParaRPr lang="en-US" sz="16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æ"/>
            </a:pP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</a:rPr>
              <a:t>  internship in France : every internship longer than 2 months must be paid by the “hosting institution”</a:t>
            </a:r>
            <a:endParaRPr lang="en-US" sz="1600" b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54426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801100" cy="1041400"/>
          </a:xfrm>
        </p:spPr>
        <p:txBody>
          <a:bodyPr>
            <a:noAutofit/>
          </a:bodyPr>
          <a:lstStyle/>
          <a:p>
            <a:r>
              <a:rPr lang="fr-FR" b="1" dirty="0" smtClean="0">
                <a:latin typeface="Calibri" pitchFamily="34" charset="0"/>
              </a:rPr>
              <a:t>Registration </a:t>
            </a:r>
            <a:r>
              <a:rPr lang="fr-FR" b="1" dirty="0" err="1" smtClean="0">
                <a:latin typeface="Calibri" pitchFamily="34" charset="0"/>
              </a:rPr>
              <a:t>at</a:t>
            </a:r>
            <a:r>
              <a:rPr lang="fr-FR" b="1" dirty="0" smtClean="0">
                <a:latin typeface="Calibri" pitchFamily="34" charset="0"/>
              </a:rPr>
              <a:t> the </a:t>
            </a:r>
            <a:r>
              <a:rPr lang="fr-FR" b="1" dirty="0" err="1" smtClean="0">
                <a:latin typeface="Calibri" pitchFamily="34" charset="0"/>
              </a:rPr>
              <a:t>University</a:t>
            </a:r>
            <a:r>
              <a:rPr lang="fr-FR" b="1" dirty="0" smtClean="0">
                <a:latin typeface="Calibri" pitchFamily="34" charset="0"/>
              </a:rPr>
              <a:t> of Bordeaux </a:t>
            </a:r>
            <a:endParaRPr lang="en-US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37727-CC04-7A46-938D-2CCFF056F773}" type="slidenum">
              <a:rPr lang="fr-FR" smtClean="0"/>
              <a:pPr/>
              <a:t>5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43070" y="1289680"/>
            <a:ext cx="2898638" cy="5151249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232016" y="788118"/>
            <a:ext cx="6428096" cy="6165418"/>
          </a:xfrm>
        </p:spPr>
        <p:txBody>
          <a:bodyPr/>
          <a:lstStyle/>
          <a:p>
            <a:pPr>
              <a:buClr>
                <a:srgbClr val="0070C0"/>
              </a:buClr>
              <a:buNone/>
            </a:pPr>
            <a:endParaRPr lang="en-US" sz="700" b="1" dirty="0" smtClean="0">
              <a:solidFill>
                <a:srgbClr val="0070C0"/>
              </a:solidFill>
              <a:latin typeface="Calibri" pitchFamily="34" charset="0"/>
            </a:endParaRPr>
          </a:p>
          <a:p>
            <a:pPr>
              <a:buClr>
                <a:srgbClr val="0070C0"/>
              </a:buClr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alibri" pitchFamily="34" charset="0"/>
              </a:rPr>
              <a:t>	Online application 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æ"/>
            </a:pPr>
            <a:r>
              <a:rPr lang="en-US" sz="1400" dirty="0" smtClean="0">
                <a:latin typeface="Calibri" pitchFamily="34" charset="0"/>
              </a:rPr>
              <a:t>Online application form 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æ"/>
            </a:pPr>
            <a:r>
              <a:rPr lang="en-US" sz="1400" dirty="0" smtClean="0">
                <a:latin typeface="Calibri" pitchFamily="34" charset="0"/>
              </a:rPr>
              <a:t>Copy of the passport</a:t>
            </a:r>
          </a:p>
          <a:p>
            <a:pPr>
              <a:buClr>
                <a:srgbClr val="0070C0"/>
              </a:buClr>
              <a:buNone/>
            </a:pPr>
            <a:endParaRPr lang="en-US" sz="800" dirty="0" smtClean="0">
              <a:latin typeface="Calibri" pitchFamily="34" charset="0"/>
            </a:endParaRPr>
          </a:p>
          <a:p>
            <a:pPr>
              <a:buClr>
                <a:srgbClr val="0070C0"/>
              </a:buClr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alibri" pitchFamily="34" charset="0"/>
              </a:rPr>
              <a:t>	Application documents 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æ"/>
            </a:pPr>
            <a:r>
              <a:rPr lang="en-US" sz="1400" dirty="0" smtClean="0">
                <a:latin typeface="Calibri" pitchFamily="34" charset="0"/>
              </a:rPr>
              <a:t>Application form 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æ"/>
            </a:pPr>
            <a:r>
              <a:rPr lang="en-US" sz="1400" dirty="0" smtClean="0">
                <a:latin typeface="Calibri" pitchFamily="34" charset="0"/>
              </a:rPr>
              <a:t>Copy of the passport 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æ"/>
            </a:pPr>
            <a:r>
              <a:rPr lang="en-US" sz="1400" dirty="0" smtClean="0">
                <a:latin typeface="Calibri" pitchFamily="34" charset="0"/>
              </a:rPr>
              <a:t>Proof of the Health Insurance coverage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æ"/>
            </a:pPr>
            <a:r>
              <a:rPr lang="en-US" sz="1400" dirty="0" smtClean="0">
                <a:latin typeface="Calibri" pitchFamily="34" charset="0"/>
              </a:rPr>
              <a:t>Proof of the payment 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æ"/>
            </a:pPr>
            <a:r>
              <a:rPr lang="en-US" sz="1400" dirty="0" smtClean="0">
                <a:latin typeface="Calibri" pitchFamily="34" charset="0"/>
              </a:rPr>
              <a:t>New* : payment of the “Student life contribution”  (90€)</a:t>
            </a:r>
          </a:p>
          <a:p>
            <a:pPr>
              <a:buClr>
                <a:srgbClr val="0070C0"/>
              </a:buClr>
              <a:buNone/>
            </a:pPr>
            <a:endParaRPr lang="en-US" sz="800" dirty="0" smtClean="0">
              <a:latin typeface="Calibri" pitchFamily="34" charset="0"/>
            </a:endParaRPr>
          </a:p>
          <a:p>
            <a:pPr>
              <a:buClr>
                <a:srgbClr val="0070C0"/>
              </a:buClr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alibri" pitchFamily="34" charset="0"/>
              </a:rPr>
              <a:t>	Process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æ"/>
            </a:pPr>
            <a:r>
              <a:rPr lang="en-US" sz="1400" dirty="0" smtClean="0">
                <a:latin typeface="Calibri" pitchFamily="34" charset="0"/>
              </a:rPr>
              <a:t>Student application &amp; documents 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æ"/>
            </a:pPr>
            <a:r>
              <a:rPr lang="en-US" sz="1400" dirty="0" smtClean="0">
                <a:latin typeface="Calibri" pitchFamily="34" charset="0"/>
              </a:rPr>
              <a:t>Payment “Student life contribution”  (90</a:t>
            </a:r>
            <a:r>
              <a:rPr lang="en-US" sz="1400" smtClean="0">
                <a:latin typeface="Calibri" pitchFamily="34" charset="0"/>
              </a:rPr>
              <a:t>€)*</a:t>
            </a:r>
            <a:endParaRPr lang="en-US" sz="1400" dirty="0" smtClean="0">
              <a:latin typeface="Calibri" pitchFamily="34" charset="0"/>
            </a:endParaRPr>
          </a:p>
          <a:p>
            <a:pPr lvl="1">
              <a:buClr>
                <a:srgbClr val="0070C0"/>
              </a:buClr>
              <a:buFont typeface="Wingdings" pitchFamily="2" charset="2"/>
              <a:buChar char="æ"/>
            </a:pPr>
            <a:r>
              <a:rPr lang="en-US" sz="1400" dirty="0" smtClean="0">
                <a:latin typeface="Calibri" pitchFamily="34" charset="0"/>
              </a:rPr>
              <a:t>Transfer of the tuition fees from the UA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æ"/>
            </a:pPr>
            <a:r>
              <a:rPr lang="en-US" sz="1400" dirty="0" smtClean="0">
                <a:latin typeface="Calibri" pitchFamily="34" charset="0"/>
              </a:rPr>
              <a:t>Registration &amp; edition of the certificate of registration and the student card </a:t>
            </a:r>
          </a:p>
          <a:p>
            <a:pPr>
              <a:buClr>
                <a:srgbClr val="0070C0"/>
              </a:buClr>
              <a:buNone/>
            </a:pPr>
            <a:endParaRPr lang="en-US" sz="800" dirty="0" smtClean="0">
              <a:latin typeface="Calibri" pitchFamily="34" charset="0"/>
            </a:endParaRPr>
          </a:p>
          <a:p>
            <a:pPr>
              <a:buClr>
                <a:srgbClr val="0070C0"/>
              </a:buClr>
              <a:buNone/>
            </a:pPr>
            <a:r>
              <a:rPr lang="en-US" sz="1800" b="1" dirty="0" smtClean="0">
                <a:solidFill>
                  <a:srgbClr val="0070C0"/>
                </a:solidFill>
                <a:latin typeface="Calibri" pitchFamily="34" charset="0"/>
              </a:rPr>
              <a:t>	</a:t>
            </a:r>
            <a:endParaRPr lang="en-US" sz="1800" dirty="0" smtClean="0">
              <a:latin typeface="Calibri" pitchFamily="34" charset="0"/>
            </a:endParaRPr>
          </a:p>
          <a:p>
            <a:pPr>
              <a:buNone/>
            </a:pPr>
            <a:endParaRPr lang="en-US" sz="1600" dirty="0" smtClean="0">
              <a:latin typeface="Calibri" pitchFamily="34" charset="0"/>
            </a:endParaRPr>
          </a:p>
          <a:p>
            <a:pPr marL="355600" indent="-355600">
              <a:lnSpc>
                <a:spcPct val="140000"/>
              </a:lnSpc>
              <a:spcBef>
                <a:spcPts val="480"/>
              </a:spcBef>
              <a:spcAft>
                <a:spcPts val="600"/>
              </a:spcAft>
              <a:buClr>
                <a:srgbClr val="443A31"/>
              </a:buClr>
              <a:buNone/>
            </a:pPr>
            <a:r>
              <a:rPr lang="en-US" sz="1800" dirty="0" smtClean="0">
                <a:solidFill>
                  <a:srgbClr val="443A31"/>
                </a:solidFill>
                <a:latin typeface="Calibri" pitchFamily="34" charset="0"/>
                <a:cs typeface="Arial" panose="020B0604020202020204" pitchFamily="34" charset="0"/>
              </a:rPr>
              <a:t>		</a:t>
            </a:r>
          </a:p>
        </p:txBody>
      </p:sp>
      <p:sp>
        <p:nvSpPr>
          <p:cNvPr id="8" name="Rectangle 7"/>
          <p:cNvSpPr/>
          <p:nvPr/>
        </p:nvSpPr>
        <p:spPr>
          <a:xfrm>
            <a:off x="282619" y="5268036"/>
            <a:ext cx="5913461" cy="887104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282619" y="5309121"/>
            <a:ext cx="59134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</a:pPr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*New  </a:t>
            </a:r>
            <a:r>
              <a:rPr lang="en-US" sz="1600" dirty="0" smtClean="0">
                <a:latin typeface="Calibri" pitchFamily="34" charset="0"/>
              </a:rPr>
              <a:t>: “Student life contribution” (90€)</a:t>
            </a:r>
          </a:p>
          <a:p>
            <a:pPr>
              <a:buClr>
                <a:srgbClr val="0070C0"/>
              </a:buClr>
              <a:buFont typeface="Wingdings" pitchFamily="2" charset="2"/>
              <a:buChar char="æ"/>
            </a:pPr>
            <a:r>
              <a:rPr lang="en-US" sz="1600" dirty="0" smtClean="0">
                <a:latin typeface="Calibri" pitchFamily="34" charset="0"/>
              </a:rPr>
              <a:t> Individual payment required </a:t>
            </a:r>
          </a:p>
          <a:p>
            <a:pPr>
              <a:buClr>
                <a:srgbClr val="0070C0"/>
              </a:buClr>
              <a:buFont typeface="Wingdings" pitchFamily="2" charset="2"/>
              <a:buChar char="æ"/>
            </a:pPr>
            <a:r>
              <a:rPr lang="en-US" sz="1600" dirty="0" smtClean="0">
                <a:latin typeface="Calibri" pitchFamily="34" charset="0"/>
              </a:rPr>
              <a:t> Think about the reimbursement </a:t>
            </a:r>
            <a:endParaRPr lang="en-US" sz="1100" dirty="0" smtClean="0">
              <a:latin typeface="Calibri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2689025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ersonnalisée 17">
      <a:dk1>
        <a:srgbClr val="000000"/>
      </a:dk1>
      <a:lt1>
        <a:srgbClr val="FFFFFF"/>
      </a:lt1>
      <a:dk2>
        <a:srgbClr val="BEAD8A"/>
      </a:dk2>
      <a:lt2>
        <a:srgbClr val="443A31"/>
      </a:lt2>
      <a:accent1>
        <a:srgbClr val="009DE0"/>
      </a:accent1>
      <a:accent2>
        <a:srgbClr val="63C6F5"/>
      </a:accent2>
      <a:accent3>
        <a:srgbClr val="9FDAF9"/>
      </a:accent3>
      <a:accent4>
        <a:srgbClr val="9F3E91"/>
      </a:accent4>
      <a:accent5>
        <a:srgbClr val="DACC52"/>
      </a:accent5>
      <a:accent6>
        <a:srgbClr val="EC6C43"/>
      </a:accent6>
      <a:hlink>
        <a:srgbClr val="9F3E91"/>
      </a:hlink>
      <a:folHlink>
        <a:srgbClr val="34B1A9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2481</TotalTime>
  <Words>511</Words>
  <Application>Microsoft Office PowerPoint</Application>
  <PresentationFormat>Diavoorstelling (4:3)</PresentationFormat>
  <Paragraphs>131</Paragraphs>
  <Slides>5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Arial</vt:lpstr>
      <vt:lpstr>Brix Slab Bold</vt:lpstr>
      <vt:lpstr>Calibri</vt:lpstr>
      <vt:lpstr>Lucida Grande</vt:lpstr>
      <vt:lpstr>Wingdings</vt:lpstr>
      <vt:lpstr>Thème Office</vt:lpstr>
      <vt:lpstr>PowerPoint-presentatie</vt:lpstr>
      <vt:lpstr>Desk for grants</vt:lpstr>
      <vt:lpstr>Desk for grants </vt:lpstr>
      <vt:lpstr>Eligibility to the Erasmus+ grant </vt:lpstr>
      <vt:lpstr>Registration at the University of Bordeaux </vt:lpstr>
    </vt:vector>
  </TitlesOfParts>
  <Company>UBx1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université Bx1</dc:creator>
  <cp:lastModifiedBy>Ann Vandorpe</cp:lastModifiedBy>
  <cp:revision>276</cp:revision>
  <dcterms:created xsi:type="dcterms:W3CDTF">2013-12-13T12:27:54Z</dcterms:created>
  <dcterms:modified xsi:type="dcterms:W3CDTF">2018-11-12T12:00:29Z</dcterms:modified>
</cp:coreProperties>
</file>